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5" r:id="rId34"/>
    <p:sldId id="289" r:id="rId35"/>
    <p:sldId id="288" r:id="rId36"/>
    <p:sldId id="290" r:id="rId37"/>
    <p:sldId id="291" r:id="rId38"/>
    <p:sldId id="292" r:id="rId39"/>
    <p:sldId id="293" r:id="rId40"/>
    <p:sldId id="29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7" autoAdjust="0"/>
    <p:restoredTop sz="94660"/>
  </p:normalViewPr>
  <p:slideViewPr>
    <p:cSldViewPr snapToGrid="0">
      <p:cViewPr>
        <p:scale>
          <a:sx n="75" d="100"/>
          <a:sy n="75" d="100"/>
        </p:scale>
        <p:origin x="358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B8CB31-9F91-03DC-178E-83E21E437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18ADA9-CEB7-B428-2E94-AADDA45BD5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B43556-036E-AB42-7CB3-43B07565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C9BDF6-B983-176D-3768-750FDC807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037B95-F387-424B-B6E6-B4F1615C9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9984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04888-801D-4F55-24F9-8EAABF9F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3173275-2A53-84EA-4DFF-F47427AED5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EB4A7B-C035-B79D-CDD5-BBC30F92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55D728-5805-13C9-DC22-53C63EC6C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B97FDD-6393-CE4A-E24E-9190C374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859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9BEE1D-084A-6070-A773-23F5FB842C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48E3626-DBFD-27AC-8853-8D8CA5BF19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A119B3-0A7A-548B-9772-0AD468034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804363-F77C-75F5-0275-16F339A2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008EC2-A03A-5762-87D6-B65E9B6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345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87331D-94B4-3E9B-482E-14322C27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DF917-5174-7FA4-BA08-0F3835247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FBD63A-949A-EC70-C7C1-0E11DCBE4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24B9E0-47A0-193A-CEA3-72F25205E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A81748-9D36-421E-9EB8-8ACFBF98B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366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4598E-3CDA-E38C-ED29-DE3B3E7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0586C80-BBF6-2F35-91A5-2F359A3EC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5F878B-1B9F-133A-8CE7-104ECF919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1D560B-A844-9B28-7E83-32E105E5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86B90B-7367-B5A8-1AAF-860453446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94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6E652-2BE9-2DBC-5198-7BA82CF8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9EED6F-9B14-50F9-E06A-4C5FD7A3A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090DB9D-30A6-B5A8-0F73-40DCC9C6C6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333037-F29C-8DEF-118E-E3EF2671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7C2347-4F70-1A19-A3B7-AB0A7C527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8707A46-F7F8-175B-01F5-5DA4FB741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3235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1A5DC-8961-15C1-14B9-AD900DC5F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19ECC2-1084-24DC-2052-D9DD2B4D5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AC64409-2D26-CEE1-638B-289B58BD8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83FB14B-576F-06D8-A1B1-BBF15C609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6912497-49BC-6A30-B46B-93AC0F9BD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FD3784-4769-87F3-FF23-AF73D3ACE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9876F3-B189-6A45-E86E-434EA29FA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29DDCB0-54D4-295B-9033-A5A592A09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978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C96CB-64D9-22D5-AB40-B7A8C4C2C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8E328B7-EC4E-7FED-6482-3854624E0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DE02D2-F305-C6D4-5190-420E9A26E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A608C2A-E4B0-8E71-CA24-625223A50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11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B2745A-8FE1-5386-8014-F496F27AB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473D72A-6CC9-86C9-BA92-6979AE2C8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C8A8E3-A30F-BEBC-D35C-6A8E33EB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87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2F8E4-F270-DC8C-495F-9C9D0B9B4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70CBA3-68F8-3180-794B-0270D590BB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47EF0D-920B-DBBD-508A-D4BD79D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249833-4C97-2DAD-CD1B-FC30B3409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FBB5F1-67A4-BD1F-C9A6-D71D6601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9109DA7-D815-9BA4-F08C-C41FC38B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42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7B842B-A3E5-12FC-ABA7-09B393400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E0BEFDA-17A8-5148-E4FC-D804B04C5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230FD5-3429-36D3-4F1F-6886C0E4A7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AF977B-B26A-6CC4-1635-3237DE61C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4646FE-0340-C4D4-9E09-FA15DD968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B15F33-A7ED-9098-385E-F00713AE7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343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C20FBEF-E19E-50B3-E76D-918DF5D67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330933-D555-E667-E0AA-6CDFFF4BE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7E70AE-8120-7622-B0C2-A1A2C3106B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A28855-0E1B-4899-BCC0-DDF96E092ABE}" type="datetimeFigureOut">
              <a:rPr lang="pt-BR" smtClean="0"/>
              <a:t>23/03/2025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0D82D2-D667-2825-6ADA-D3EA4B4E1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287C87-C3FC-A563-0C11-B788464CA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80837-64E7-4BF0-8CF7-AA54BDE78A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089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1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3595F2AE-539C-9B87-325B-D140AF4ED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7B0DFAD-11EE-C496-4429-C89C0D98B45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AAF3F2-1F1E-B171-1EE1-54091F28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9019" y="1004377"/>
            <a:ext cx="7973962" cy="2112450"/>
          </a:xfrm>
        </p:spPr>
        <p:txBody>
          <a:bodyPr/>
          <a:lstStyle/>
          <a:p>
            <a:r>
              <a:rPr lang="pt-BR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CRUD</a:t>
            </a:r>
            <a:r>
              <a:rPr lang="pt-BR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 Java, Spring e </a:t>
            </a:r>
            <a:r>
              <a:rPr lang="pt-BR" sz="4800" b="1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AWS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27BA35F-65D6-0903-7D34-75CAE45021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CA472652-C5BE-3FAB-B5D3-B9BCC8CD1D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E432668B-DE17-4503-9593-5E8C4AC82B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327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618021-81A2-7482-8518-2DE6B1C5D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6020A5AC-BA31-6CF8-D2E5-CC196B9E3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F12B019-E2B8-F428-CAAF-50DEB65D09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2A455B3-46EF-27E0-9A60-E2E4FA5FE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745E79F-F524-648B-A184-4AF93DACCD5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8B6D4D19-0E99-6E7E-F3D6-DC214DAB8C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5261BBF-900A-7268-59AD-AD8BA1B06558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ACEF89BF-664A-DA4F-2EEA-952F6B2AF8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59" y="914682"/>
            <a:ext cx="858086" cy="892514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1064CBF-F45F-2D28-419C-56129E63C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42" y="2439133"/>
            <a:ext cx="965599" cy="965599"/>
          </a:xfrm>
          <a:prstGeom prst="rect">
            <a:avLst/>
          </a:prstGeom>
        </p:spPr>
      </p:pic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774D49C3-7D7A-9634-924C-F5A5BADFA6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14" y="774976"/>
            <a:ext cx="838476" cy="892514"/>
          </a:xfrm>
          <a:prstGeom prst="rect">
            <a:avLst/>
          </a:prstGeom>
        </p:spPr>
      </p:pic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23A1AFDB-94AD-B7F1-C8F8-AE41CFFC13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06" y="2581450"/>
            <a:ext cx="1441433" cy="1081075"/>
          </a:xfrm>
          <a:prstGeom prst="rect">
            <a:avLst/>
          </a:prstGeom>
        </p:spPr>
      </p:pic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AB61B977-B5C3-8117-5AA6-54B15478D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65" y="994671"/>
            <a:ext cx="1121712" cy="11305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1EDFA1B-F0CE-0C6C-E7F6-1575A9365942}"/>
              </a:ext>
            </a:extLst>
          </p:cNvPr>
          <p:cNvSpPr txBox="1"/>
          <p:nvPr/>
        </p:nvSpPr>
        <p:spPr>
          <a:xfrm>
            <a:off x="165100" y="2688537"/>
            <a:ext cx="113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62B7D54-FFA4-A353-FCB8-51616D4125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072" y="1807196"/>
            <a:ext cx="3021306" cy="2912365"/>
          </a:xfrm>
          <a:prstGeom prst="rect">
            <a:avLst/>
          </a:prstGeom>
        </p:spPr>
      </p:pic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454D0D1A-E3ED-2525-6A4D-A462170931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5" y="4210188"/>
            <a:ext cx="1919602" cy="1079776"/>
          </a:xfrm>
          <a:prstGeom prst="rect">
            <a:avLst/>
          </a:prstGeom>
        </p:spPr>
      </p:pic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C828E20A-9ED5-DFBC-4D77-A990BE62BCF0}"/>
              </a:ext>
            </a:extLst>
          </p:cNvPr>
          <p:cNvSpPr/>
          <p:nvPr/>
        </p:nvSpPr>
        <p:spPr>
          <a:xfrm>
            <a:off x="3753050" y="2721878"/>
            <a:ext cx="1339650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2080DCD2-0675-AC4A-38DF-1014FD5BFC73}"/>
              </a:ext>
            </a:extLst>
          </p:cNvPr>
          <p:cNvSpPr/>
          <p:nvPr/>
        </p:nvSpPr>
        <p:spPr>
          <a:xfrm>
            <a:off x="8720304" y="2921932"/>
            <a:ext cx="489204" cy="4594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9DC93F5D-857C-D725-F59E-A904CC6B13EE}"/>
              </a:ext>
            </a:extLst>
          </p:cNvPr>
          <p:cNvSpPr/>
          <p:nvPr/>
        </p:nvSpPr>
        <p:spPr>
          <a:xfrm>
            <a:off x="10955741" y="2652725"/>
            <a:ext cx="512359" cy="10810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O conteúdo gerado por IA pode estar incorreto.">
            <a:extLst>
              <a:ext uri="{FF2B5EF4-FFF2-40B4-BE49-F238E27FC236}">
                <a16:creationId xmlns:a16="http://schemas.microsoft.com/office/drawing/2014/main" id="{6C5DEB70-8D9B-3C16-6819-9DE00A15E5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65" y="3905304"/>
            <a:ext cx="930035" cy="93003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B2D012A3-5646-83F7-0D9E-CBA270A73243}"/>
              </a:ext>
            </a:extLst>
          </p:cNvPr>
          <p:cNvSpPr txBox="1"/>
          <p:nvPr/>
        </p:nvSpPr>
        <p:spPr>
          <a:xfrm>
            <a:off x="1661064" y="1895205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VPC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B53CA64-6C65-AD3A-231A-54C9EA13DE12}"/>
              </a:ext>
            </a:extLst>
          </p:cNvPr>
          <p:cNvSpPr txBox="1"/>
          <p:nvPr/>
        </p:nvSpPr>
        <p:spPr>
          <a:xfrm>
            <a:off x="2623841" y="3428076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8D7C8D9-1803-31B3-2AAF-58D882724DF9}"/>
              </a:ext>
            </a:extLst>
          </p:cNvPr>
          <p:cNvSpPr txBox="1"/>
          <p:nvPr/>
        </p:nvSpPr>
        <p:spPr>
          <a:xfrm>
            <a:off x="4208168" y="1710857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ECS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D3C8D8C-9EF0-EA8A-CA46-B184D5D971B3}"/>
              </a:ext>
            </a:extLst>
          </p:cNvPr>
          <p:cNvSpPr txBox="1"/>
          <p:nvPr/>
        </p:nvSpPr>
        <p:spPr>
          <a:xfrm>
            <a:off x="3983714" y="5289964"/>
            <a:ext cx="122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FARGATE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1C84A3E-D00E-3C89-B135-7AB7B17901EE}"/>
              </a:ext>
            </a:extLst>
          </p:cNvPr>
          <p:cNvSpPr txBox="1"/>
          <p:nvPr/>
        </p:nvSpPr>
        <p:spPr>
          <a:xfrm>
            <a:off x="9529469" y="3746428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RDS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ADC847DD-19DD-29DA-5F71-97187AC571AA}"/>
              </a:ext>
            </a:extLst>
          </p:cNvPr>
          <p:cNvSpPr txBox="1"/>
          <p:nvPr/>
        </p:nvSpPr>
        <p:spPr>
          <a:xfrm>
            <a:off x="10936474" y="2140692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SNS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F431C04-1F42-3684-DB48-F88E0AEA5551}"/>
              </a:ext>
            </a:extLst>
          </p:cNvPr>
          <p:cNvSpPr txBox="1"/>
          <p:nvPr/>
        </p:nvSpPr>
        <p:spPr>
          <a:xfrm>
            <a:off x="10721298" y="4737890"/>
            <a:ext cx="930035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F553B146-67C9-C819-314B-184D45B5D559}"/>
              </a:ext>
            </a:extLst>
          </p:cNvPr>
          <p:cNvSpPr/>
          <p:nvPr/>
        </p:nvSpPr>
        <p:spPr>
          <a:xfrm>
            <a:off x="1422400" y="609600"/>
            <a:ext cx="7843341" cy="54734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F96BC5E-3314-EE1E-BA25-34423DEFF8C9}"/>
              </a:ext>
            </a:extLst>
          </p:cNvPr>
          <p:cNvSpPr/>
          <p:nvPr/>
        </p:nvSpPr>
        <p:spPr>
          <a:xfrm>
            <a:off x="3557398" y="668020"/>
            <a:ext cx="5712919" cy="541500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C28F0C78-79BD-A0C0-7F29-C52B13518C89}"/>
              </a:ext>
            </a:extLst>
          </p:cNvPr>
          <p:cNvSpPr/>
          <p:nvPr/>
        </p:nvSpPr>
        <p:spPr>
          <a:xfrm>
            <a:off x="1296208" y="2721878"/>
            <a:ext cx="925367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D6AF5E3C-EDFE-9508-2270-8CF42CE55E15}"/>
              </a:ext>
            </a:extLst>
          </p:cNvPr>
          <p:cNvSpPr/>
          <p:nvPr/>
        </p:nvSpPr>
        <p:spPr>
          <a:xfrm>
            <a:off x="9209372" y="1360939"/>
            <a:ext cx="1257300" cy="4462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092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337DA-EA58-39A3-2046-543F3B401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8E93D910-72C1-C3C6-707C-F034C05B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3B92987-A578-4A3B-5A07-1C80C693FD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6A775F19-051A-99BE-7246-EFCF550B64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36E2E5C-98F6-D18A-896A-9CDC081543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B59EB820-6FFD-4987-8C41-0800AD8151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52A36BB-A3C7-51C0-1035-8505EC03B600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E259B4F0-A9FD-FC5E-B258-D1FB6CCCD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9" y="462031"/>
            <a:ext cx="1729837" cy="179924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19896285-127B-F5A7-2967-566C771ED129}"/>
              </a:ext>
            </a:extLst>
          </p:cNvPr>
          <p:cNvSpPr txBox="1"/>
          <p:nvPr/>
        </p:nvSpPr>
        <p:spPr>
          <a:xfrm>
            <a:off x="909680" y="2300259"/>
            <a:ext cx="886606" cy="45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VPC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AB0E4183-EF58-4E44-63D4-89602438843F}"/>
              </a:ext>
            </a:extLst>
          </p:cNvPr>
          <p:cNvSpPr/>
          <p:nvPr/>
        </p:nvSpPr>
        <p:spPr>
          <a:xfrm>
            <a:off x="2528154" y="571500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714304-5784-0060-3E5F-4A16C6148FA7}"/>
              </a:ext>
            </a:extLst>
          </p:cNvPr>
          <p:cNvSpPr txBox="1"/>
          <p:nvPr/>
        </p:nvSpPr>
        <p:spPr>
          <a:xfrm>
            <a:off x="3263899" y="549245"/>
            <a:ext cx="441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criar uma rede virtual.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B55C553A-0F65-BB3C-9A5D-DA33E46238CF}"/>
              </a:ext>
            </a:extLst>
          </p:cNvPr>
          <p:cNvSpPr/>
          <p:nvPr/>
        </p:nvSpPr>
        <p:spPr>
          <a:xfrm>
            <a:off x="2528154" y="1117720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3CA5BF-F8F8-448D-28B6-07625B0FD862}"/>
              </a:ext>
            </a:extLst>
          </p:cNvPr>
          <p:cNvSpPr txBox="1"/>
          <p:nvPr/>
        </p:nvSpPr>
        <p:spPr>
          <a:xfrm>
            <a:off x="3263899" y="968009"/>
            <a:ext cx="6159501" cy="658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Os componentes dentro dessa rede podem ficar isolados de acesso fora da rede virtual.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B1878A8-D8EF-31AD-BB35-969781C9DE54}"/>
              </a:ext>
            </a:extLst>
          </p:cNvPr>
          <p:cNvSpPr/>
          <p:nvPr/>
        </p:nvSpPr>
        <p:spPr>
          <a:xfrm>
            <a:off x="2528154" y="1676183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FF5DEB-28CB-C0B9-C924-3DC8D086B26D}"/>
              </a:ext>
            </a:extLst>
          </p:cNvPr>
          <p:cNvSpPr txBox="1"/>
          <p:nvPr/>
        </p:nvSpPr>
        <p:spPr>
          <a:xfrm>
            <a:off x="3263899" y="1653928"/>
            <a:ext cx="604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Regras de segurança podem ser criadas para abrir portas/protocolos para a Internet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6F7EFC68-4089-3643-C8C4-85E8598C0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832" y="2383857"/>
            <a:ext cx="6159502" cy="4253930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E7B379B6-9B8A-237A-9733-38714888A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60" y="2996265"/>
            <a:ext cx="2367338" cy="364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0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97635-10C4-DDEE-B024-655360F64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0B008ED-A905-5C34-F9D3-ACD54F6EF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FB03420-3D71-26D8-E177-0A8BF6D5FA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23FAFE2-7CC5-F593-9EAD-5C98E129C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0EC0EFF-0D9B-1B52-117A-FC5731B0C5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35D8B152-B4CE-60F0-FB35-CDB58CE821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248C89C4-4E3A-A70C-4A03-A645CB0E361E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7E4B923A-5AFC-73F2-6309-8058F2F22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9" y="462031"/>
            <a:ext cx="1729837" cy="1799241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65E54B8-9044-33A7-6D74-E050327A1078}"/>
              </a:ext>
            </a:extLst>
          </p:cNvPr>
          <p:cNvSpPr txBox="1"/>
          <p:nvPr/>
        </p:nvSpPr>
        <p:spPr>
          <a:xfrm>
            <a:off x="909674" y="2300259"/>
            <a:ext cx="886606" cy="457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VPC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174DDA0A-1952-4698-4FE5-2EEF8B4C40F9}"/>
              </a:ext>
            </a:extLst>
          </p:cNvPr>
          <p:cNvSpPr/>
          <p:nvPr/>
        </p:nvSpPr>
        <p:spPr>
          <a:xfrm>
            <a:off x="2528154" y="571500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2536E7A-455E-4A39-524D-33287C774ADC}"/>
              </a:ext>
            </a:extLst>
          </p:cNvPr>
          <p:cNvSpPr txBox="1"/>
          <p:nvPr/>
        </p:nvSpPr>
        <p:spPr>
          <a:xfrm>
            <a:off x="3263899" y="549245"/>
            <a:ext cx="4416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criar uma rede virtual.</a:t>
            </a:r>
          </a:p>
        </p:txBody>
      </p:sp>
      <p:sp>
        <p:nvSpPr>
          <p:cNvPr id="12" name="Seta: para a Direita 11">
            <a:extLst>
              <a:ext uri="{FF2B5EF4-FFF2-40B4-BE49-F238E27FC236}">
                <a16:creationId xmlns:a16="http://schemas.microsoft.com/office/drawing/2014/main" id="{A8891417-88EF-6087-BFD3-18E61C94E366}"/>
              </a:ext>
            </a:extLst>
          </p:cNvPr>
          <p:cNvSpPr/>
          <p:nvPr/>
        </p:nvSpPr>
        <p:spPr>
          <a:xfrm>
            <a:off x="2528154" y="1117720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CB30693-67BE-1301-B344-F024C3E47B7F}"/>
              </a:ext>
            </a:extLst>
          </p:cNvPr>
          <p:cNvSpPr txBox="1"/>
          <p:nvPr/>
        </p:nvSpPr>
        <p:spPr>
          <a:xfrm>
            <a:off x="3263899" y="968009"/>
            <a:ext cx="6159501" cy="658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Os componentes dentro dessa rede podem ficar isolados de acesso fora da rede virtual.</a:t>
            </a:r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3C67865B-A955-0120-FB0E-B9319FF4AE19}"/>
              </a:ext>
            </a:extLst>
          </p:cNvPr>
          <p:cNvSpPr/>
          <p:nvPr/>
        </p:nvSpPr>
        <p:spPr>
          <a:xfrm>
            <a:off x="2528154" y="1676183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8B75629-ADB5-FBC8-F7A3-7E1C00306811}"/>
              </a:ext>
            </a:extLst>
          </p:cNvPr>
          <p:cNvSpPr txBox="1"/>
          <p:nvPr/>
        </p:nvSpPr>
        <p:spPr>
          <a:xfrm>
            <a:off x="3263899" y="1653928"/>
            <a:ext cx="6045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Regras de segurança podem ser criadas para abrir portas/protocolos para a Internet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9F82E70-259D-66BB-028D-3EAE55A6A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29" y="3079169"/>
            <a:ext cx="5404741" cy="2366423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E9CCEAB6-E230-B636-BC2F-B4DE5FE50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946" y="2868311"/>
            <a:ext cx="6045201" cy="274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24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52CF36-E1F6-D975-D09B-0F82F9519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92776343-5893-86BD-1B1C-E26712A52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9ADEEC9-6308-84BC-FC21-14E4DD30C0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C41D37B3-CCEB-CD3C-F9AB-E353249C6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D7CEB8A-6E13-4D06-6D46-8888D073B83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3CA5914-7841-AA12-92C9-AA72DE014B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61C4DD-3864-1982-FC82-644771CCCA41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444666CD-27E4-3ADB-7CA4-5A22503E8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4" y="338500"/>
            <a:ext cx="1337586" cy="1423791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442BEFB4-3E9E-3D50-2FE4-A489ACD20F55}"/>
              </a:ext>
            </a:extLst>
          </p:cNvPr>
          <p:cNvSpPr txBox="1"/>
          <p:nvPr/>
        </p:nvSpPr>
        <p:spPr>
          <a:xfrm>
            <a:off x="1016580" y="1958625"/>
            <a:ext cx="82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ECS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C2D21A0F-7B27-6B27-8ABC-E37FAD448DE7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8D4E1A-B85E-46EF-EB47-4F06930A1226}"/>
              </a:ext>
            </a:extLst>
          </p:cNvPr>
          <p:cNvSpPr txBox="1"/>
          <p:nvPr/>
        </p:nvSpPr>
        <p:spPr>
          <a:xfrm>
            <a:off x="3263899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Estrutura que vai comportar os serviços que vamos instalar na AWS e que irá rodar a aplicação de fato.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D423B26-09E5-2B8C-220D-0B2229C97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413" y="2148826"/>
            <a:ext cx="6274369" cy="425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6567E-0CB9-97E7-1B04-0B17DD78B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7D181E32-34FD-5B24-60CE-A9C5204DE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4E6B3E0-8A38-5C75-3839-6CDEE1DE5F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1836D556-925D-1929-32D9-1C58D4B39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6DD18730-61D7-C9F2-F4A3-834CB44A49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F2479BF-AB33-F41E-7297-B6D322D6E91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AC923AC9-EDB8-8CF2-E35C-206C354513BB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0B8A484C-FF7E-AC78-371D-E08A52477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14" y="338500"/>
            <a:ext cx="1337586" cy="1423791"/>
          </a:xfrm>
          <a:prstGeom prst="rect">
            <a:avLst/>
          </a:prstGeom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EAC90BD-5A64-8E16-6132-561140FE3E0B}"/>
              </a:ext>
            </a:extLst>
          </p:cNvPr>
          <p:cNvSpPr txBox="1"/>
          <p:nvPr/>
        </p:nvSpPr>
        <p:spPr>
          <a:xfrm>
            <a:off x="1016580" y="1958625"/>
            <a:ext cx="820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ECS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418E3E8D-9F58-6735-69CF-7B18B7546D42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1F5ABDB-4A31-80BC-F47C-2E0F221717B0}"/>
              </a:ext>
            </a:extLst>
          </p:cNvPr>
          <p:cNvSpPr txBox="1"/>
          <p:nvPr/>
        </p:nvSpPr>
        <p:spPr>
          <a:xfrm>
            <a:off x="3263899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Estrutura que vai comportar os serviços que vamos instalar na AWS e que irá rodar a aplicação de fato.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19CDDEF-10E5-4B26-3246-D6290FC0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81" y="2956308"/>
            <a:ext cx="5960119" cy="271252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A284378-8A5B-4FE0-1367-2187B8EE8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2115" y="2947288"/>
            <a:ext cx="5894004" cy="27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71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D2DBE7-619B-3225-FA22-F38A4D5D0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4222464C-E40B-0806-355F-172CD1038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1FB18D8-5F77-2923-87BA-8830C43F7E6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F3E957CC-6A6B-B456-4A53-E0C7A26F48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AE64AD8-A980-2420-FFE5-85CB5BBA3FA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FBCECB48-828D-809D-8C0B-8B6B523B5B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026610-CA21-CF03-9ED7-3B9797B0CC91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F614C622-2D1E-7CB2-D163-A0A4DC766F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4FA8E859-8541-C58E-0E68-FFA4DCD5DC90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5390F32D-974C-D5DB-255A-8AC40459B5F2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D87F75-77C6-FDB9-4373-58B85D1F3687}"/>
              </a:ext>
            </a:extLst>
          </p:cNvPr>
          <p:cNvSpPr txBox="1"/>
          <p:nvPr/>
        </p:nvSpPr>
        <p:spPr>
          <a:xfrm>
            <a:off x="3263899" y="774976"/>
            <a:ext cx="441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Trabalha no nível da aplicação, permitindo gerenciar e distribuir as requisições entre as instâncias do serviço.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F83DD70E-E58A-1FC9-0005-9833FD70DB12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 descr="Logotipo, Ícone&#10;&#10;O conteúdo gerado por IA pode estar incorreto.">
            <a:extLst>
              <a:ext uri="{FF2B5EF4-FFF2-40B4-BE49-F238E27FC236}">
                <a16:creationId xmlns:a16="http://schemas.microsoft.com/office/drawing/2014/main" id="{3E046136-4B1F-3FBB-81BF-00802AD54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0" y="2565628"/>
            <a:ext cx="733157" cy="762573"/>
          </a:xfrm>
          <a:prstGeom prst="rect">
            <a:avLst/>
          </a:prstGeom>
        </p:spPr>
      </p:pic>
      <p:pic>
        <p:nvPicPr>
          <p:cNvPr id="19" name="Imagem 18" descr="Ícone&#10;&#10;O conteúdo gerado por IA pode estar incorreto.">
            <a:extLst>
              <a:ext uri="{FF2B5EF4-FFF2-40B4-BE49-F238E27FC236}">
                <a16:creationId xmlns:a16="http://schemas.microsoft.com/office/drawing/2014/main" id="{EF6FC187-8619-8450-BC40-BDFA115E2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77" y="3556295"/>
            <a:ext cx="825017" cy="825017"/>
          </a:xfrm>
          <a:prstGeom prst="rect">
            <a:avLst/>
          </a:prstGeom>
        </p:spPr>
      </p:pic>
      <p:pic>
        <p:nvPicPr>
          <p:cNvPr id="21" name="Imagem 20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8B5DF08D-7400-97E1-F244-86F5FE29BA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190" y="2535904"/>
            <a:ext cx="716402" cy="76257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4606E15-3896-3164-7289-B9764268E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053" y="2848391"/>
            <a:ext cx="2581433" cy="2488353"/>
          </a:xfrm>
          <a:prstGeom prst="rect">
            <a:avLst/>
          </a:prstGeom>
        </p:spPr>
      </p:pic>
      <p:pic>
        <p:nvPicPr>
          <p:cNvPr id="24" name="Imagem 23" descr="Ícone&#10;&#10;O conteúdo gerado por IA pode estar incorreto.">
            <a:extLst>
              <a:ext uri="{FF2B5EF4-FFF2-40B4-BE49-F238E27FC236}">
                <a16:creationId xmlns:a16="http://schemas.microsoft.com/office/drawing/2014/main" id="{7C082D8E-2D98-6B54-0BAB-E9317ACDB8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885" y="4843655"/>
            <a:ext cx="1640127" cy="922571"/>
          </a:xfrm>
          <a:prstGeom prst="rect">
            <a:avLst/>
          </a:prstGeom>
        </p:spPr>
      </p:pic>
      <p:sp>
        <p:nvSpPr>
          <p:cNvPr id="25" name="Seta: para a Direita 24">
            <a:extLst>
              <a:ext uri="{FF2B5EF4-FFF2-40B4-BE49-F238E27FC236}">
                <a16:creationId xmlns:a16="http://schemas.microsoft.com/office/drawing/2014/main" id="{2C688273-6BC2-CA67-8525-AFC0EEE1A55A}"/>
              </a:ext>
            </a:extLst>
          </p:cNvPr>
          <p:cNvSpPr/>
          <p:nvPr/>
        </p:nvSpPr>
        <p:spPr>
          <a:xfrm>
            <a:off x="3842227" y="3862936"/>
            <a:ext cx="1144610" cy="333075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9489AFC0-2866-B138-06AD-8EE37A310F61}"/>
              </a:ext>
            </a:extLst>
          </p:cNvPr>
          <p:cNvSpPr/>
          <p:nvPr/>
        </p:nvSpPr>
        <p:spPr>
          <a:xfrm>
            <a:off x="4197193" y="1975305"/>
            <a:ext cx="4881174" cy="4507766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A05B18-8689-361E-C6B9-73464399521C}"/>
              </a:ext>
            </a:extLst>
          </p:cNvPr>
          <p:cNvSpPr txBox="1"/>
          <p:nvPr/>
        </p:nvSpPr>
        <p:spPr>
          <a:xfrm>
            <a:off x="1914792" y="3328201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VPC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086EA01-6B80-3247-5772-DDA996A52EE3}"/>
              </a:ext>
            </a:extLst>
          </p:cNvPr>
          <p:cNvSpPr txBox="1"/>
          <p:nvPr/>
        </p:nvSpPr>
        <p:spPr>
          <a:xfrm>
            <a:off x="2789331" y="4366871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5B44E80-1A34-CDC7-F957-5F7D0E83F44D}"/>
              </a:ext>
            </a:extLst>
          </p:cNvPr>
          <p:cNvSpPr txBox="1"/>
          <p:nvPr/>
        </p:nvSpPr>
        <p:spPr>
          <a:xfrm>
            <a:off x="4474750" y="3309189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ECS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CFE817C3-D8F2-8A45-AA58-B55D1A613197}"/>
              </a:ext>
            </a:extLst>
          </p:cNvPr>
          <p:cNvSpPr txBox="1"/>
          <p:nvPr/>
        </p:nvSpPr>
        <p:spPr>
          <a:xfrm>
            <a:off x="4269966" y="5801984"/>
            <a:ext cx="122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FARGATE</a:t>
            </a:r>
          </a:p>
        </p:txBody>
      </p:sp>
    </p:spTree>
    <p:extLst>
      <p:ext uri="{BB962C8B-B14F-4D97-AF65-F5344CB8AC3E}">
        <p14:creationId xmlns:p14="http://schemas.microsoft.com/office/powerpoint/2010/main" val="15960821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8D223-31FA-4719-A7B3-D51CAF725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C917166-7E86-BC58-8B0D-AF16551C8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55C6861-7978-7D04-1240-78AC1A9E9DC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F2653A9-3509-C492-9CEB-597D798FC1F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B57D65D-DAE2-1AF0-0E1D-DC433560EF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622F6835-5A42-A580-6C6C-29DB57D2C0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B661F3E-CD8C-9059-437C-558DEC7C8065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56F64A4B-F2F7-E95A-276A-A4F8DE9DE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96CE98DE-BAEC-F129-6E82-EBA6DEA1E5D2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BB7D8E4-FBAC-C790-C424-6769B220A74A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756754-864A-222C-6FD0-08AD8497D7D7}"/>
              </a:ext>
            </a:extLst>
          </p:cNvPr>
          <p:cNvSpPr txBox="1"/>
          <p:nvPr/>
        </p:nvSpPr>
        <p:spPr>
          <a:xfrm>
            <a:off x="3263899" y="774976"/>
            <a:ext cx="441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Trabalha no nível da aplicação, permitindo gerenciar e distribuir as requisições entre as instâncias do serviço.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4E978749-A659-96FF-4F00-93338579A063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E6253E8-A7CB-5434-7525-EF6402D7D78E}"/>
              </a:ext>
            </a:extLst>
          </p:cNvPr>
          <p:cNvSpPr txBox="1"/>
          <p:nvPr/>
        </p:nvSpPr>
        <p:spPr>
          <a:xfrm>
            <a:off x="132494" y="2546568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1º Etapa: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C413B38-751B-6865-AFB3-E3F2EA258CDB}"/>
              </a:ext>
            </a:extLst>
          </p:cNvPr>
          <p:cNvSpPr txBox="1"/>
          <p:nvPr/>
        </p:nvSpPr>
        <p:spPr>
          <a:xfrm>
            <a:off x="132494" y="2916882"/>
            <a:ext cx="3410806" cy="670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Criação da Stack </a:t>
            </a:r>
            <a:r>
              <a:rPr lang="pt-BR" b="1" dirty="0" err="1">
                <a:solidFill>
                  <a:schemeClr val="accent2"/>
                </a:solidFill>
              </a:rPr>
              <a:t>Application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Load</a:t>
            </a:r>
            <a:r>
              <a:rPr lang="pt-BR" b="1" dirty="0">
                <a:solidFill>
                  <a:schemeClr val="accent2"/>
                </a:solidFill>
              </a:rPr>
              <a:t> Balance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56C047-329D-E4A3-20E5-D247E3069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703" y="3982875"/>
            <a:ext cx="10164594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2146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5148E-3CDA-8D3F-CD8C-84EF10628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EC40F0EB-1EBB-7F6E-B895-12244AFE9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2A89020-5CD0-C6AF-D3CD-23484471CC0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6EBA6932-AEA5-DAE2-C169-68D695D429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90A75C9-608F-E828-BE52-7FE0F49D71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6D334529-1989-E955-1BAA-DE80EA0F8A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96C57D8-57B0-803F-A232-ED0D201926D7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91E413C3-3731-0471-65C9-7492B8564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CFBBC190-659C-73DF-9B6A-7640468FC740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B6C92B63-9EA2-E6A0-5374-C15A2C9B43EA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D0B02A-33B2-4EE1-FC24-90BB50ABE951}"/>
              </a:ext>
            </a:extLst>
          </p:cNvPr>
          <p:cNvSpPr txBox="1"/>
          <p:nvPr/>
        </p:nvSpPr>
        <p:spPr>
          <a:xfrm>
            <a:off x="3263899" y="774976"/>
            <a:ext cx="441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Trabalha no nível da aplicação, permitindo gerenciar e distribuir as requisições entre as instâncias do serviço.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C921086C-FFCD-DC30-78E7-96BEC6F87A79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0135F8-208C-8816-6F00-2E55D0A33223}"/>
              </a:ext>
            </a:extLst>
          </p:cNvPr>
          <p:cNvSpPr txBox="1"/>
          <p:nvPr/>
        </p:nvSpPr>
        <p:spPr>
          <a:xfrm>
            <a:off x="132494" y="2546568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2º Etapa: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F84B76-07DC-952C-445E-5D76E6633F75}"/>
              </a:ext>
            </a:extLst>
          </p:cNvPr>
          <p:cNvSpPr txBox="1"/>
          <p:nvPr/>
        </p:nvSpPr>
        <p:spPr>
          <a:xfrm>
            <a:off x="132494" y="2916882"/>
            <a:ext cx="34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Definição da tarefa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C378F82-DF3E-252C-6D20-58955828F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154" y="2540510"/>
            <a:ext cx="8623415" cy="403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11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BB9A00-6043-9A76-1A3D-CD63730A9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43843E43-164D-06ED-4B7C-54C0B5AE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24061CF-1B75-22E7-82D4-BF9C98D3AF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93DEEA2-81A1-0F4B-DAB9-094C7EB5FC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0920CBF-E1D3-4B4A-5593-61B5D913DAE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A3491CBF-222C-C875-A99E-904DF381F6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4EDCE78-9FA3-78DD-C1AA-B6E84E1A64C4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E273ECEA-E5D2-FDD0-9121-54C3BC38D6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65A06D08-B75D-48C1-F47F-7CECE535B42E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A81AFEA7-0281-C3EC-C3C9-DE3962AF296F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DC5CA7-38D3-618D-4A54-B079B97BFDF7}"/>
              </a:ext>
            </a:extLst>
          </p:cNvPr>
          <p:cNvSpPr txBox="1"/>
          <p:nvPr/>
        </p:nvSpPr>
        <p:spPr>
          <a:xfrm>
            <a:off x="3263899" y="774976"/>
            <a:ext cx="441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Trabalha no nível da aplicação, permitindo gerenciar e distribuir as requisições entre as instâncias do serviço.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BE2239F7-6719-EC12-6FB5-097FF4FB6DB0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671E1BD-03B8-38AE-381A-B79D5D6FAC61}"/>
              </a:ext>
            </a:extLst>
          </p:cNvPr>
          <p:cNvSpPr txBox="1"/>
          <p:nvPr/>
        </p:nvSpPr>
        <p:spPr>
          <a:xfrm>
            <a:off x="132494" y="2546568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3º Etapa: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7EAECC6-FF76-2744-F348-1EA8592DD2FF}"/>
              </a:ext>
            </a:extLst>
          </p:cNvPr>
          <p:cNvSpPr txBox="1"/>
          <p:nvPr/>
        </p:nvSpPr>
        <p:spPr>
          <a:xfrm>
            <a:off x="132494" y="2916882"/>
            <a:ext cx="34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Criação do Target </a:t>
            </a:r>
            <a:r>
              <a:rPr lang="pt-BR" b="1" dirty="0" err="1">
                <a:solidFill>
                  <a:schemeClr val="accent2"/>
                </a:solidFill>
              </a:rPr>
              <a:t>Group</a:t>
            </a:r>
            <a:endParaRPr lang="pt-BR" b="1" dirty="0">
              <a:solidFill>
                <a:schemeClr val="accent2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97751A88-B2CD-4B85-65A8-F24EFD940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56" y="3624871"/>
            <a:ext cx="11081287" cy="21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472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B861A-1B29-9E78-89BC-367E3E480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A76E29ED-EBB8-10EF-E1B5-478EE92FB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AF08B9C-7693-9BE6-DEE7-182880AC11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969E2262-85B0-1D15-3134-7B71578D05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F6079507-DF52-6DB9-B409-BB3050416A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733A5B2E-2A17-B793-76F0-BF2F83EC28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5C4AF2C-BEB3-05E6-D839-12283E0D5845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2D58548E-BC99-D81C-C321-3C7A29264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AA48DCF5-8B25-C41E-5071-126B8DCF1F04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68B3D51-DC2B-3675-A61C-B73E22CBB263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CF37B69-7A73-F54A-22BD-E8E729C21F0E}"/>
              </a:ext>
            </a:extLst>
          </p:cNvPr>
          <p:cNvSpPr txBox="1"/>
          <p:nvPr/>
        </p:nvSpPr>
        <p:spPr>
          <a:xfrm>
            <a:off x="3263899" y="774976"/>
            <a:ext cx="4416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Trabalha no nível da aplicação, permitindo gerenciar e distribuir as requisições entre as instâncias do serviço.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85CC834-EF21-3E8B-1F45-4D91FECE03D4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6E46FD9-15AD-C4D0-461E-6B585471DC70}"/>
              </a:ext>
            </a:extLst>
          </p:cNvPr>
          <p:cNvSpPr txBox="1"/>
          <p:nvPr/>
        </p:nvSpPr>
        <p:spPr>
          <a:xfrm>
            <a:off x="132494" y="2546568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4º Etapa: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DDB92A3-E4E8-ED0E-3696-F5AD39D5D465}"/>
              </a:ext>
            </a:extLst>
          </p:cNvPr>
          <p:cNvSpPr txBox="1"/>
          <p:nvPr/>
        </p:nvSpPr>
        <p:spPr>
          <a:xfrm>
            <a:off x="132494" y="2916882"/>
            <a:ext cx="341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accent2"/>
                </a:solidFill>
              </a:rPr>
              <a:t>Auto </a:t>
            </a:r>
            <a:r>
              <a:rPr lang="pt-BR" b="1" dirty="0" err="1">
                <a:solidFill>
                  <a:schemeClr val="accent2"/>
                </a:solidFill>
              </a:rPr>
              <a:t>Scaling</a:t>
            </a:r>
            <a:endParaRPr lang="pt-BR" b="1" dirty="0">
              <a:solidFill>
                <a:schemeClr val="accent2"/>
              </a:solidFill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4E25BBE-799E-0528-5313-B3FA3BB52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940" y="3514119"/>
            <a:ext cx="1053612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6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FB017-A41A-E397-D8BF-5D23C1A6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A77962E3-2D2F-395A-67B6-864BA68D8E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F4FA226-DE36-D664-7626-A685B87F29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2A01160D-B9EE-A8C9-D6DC-BA39D694B2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F960319-F340-2813-D0DF-FACAE1D7BC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C84A5582-4E8B-4B8D-C2FF-EEB8C6A737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B44F1EF-2516-69E8-32EC-C19F3F3112A4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4BB24DA-7DAF-6BBC-34F5-EF4B23292645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70241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51C31-21B8-6AF9-FDB4-2A719D0A7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ED6BDAF8-EA43-77FA-9A4F-50D88DB91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54422AC-B94A-882A-BF9E-EBD28E456677}"/>
              </a:ext>
            </a:extLst>
          </p:cNvPr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CA2BD165-B23C-431D-B913-9666405CA77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94C12AE1-BAC3-3164-89DC-815BE6854D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0C4BB75-2163-B893-2667-7098B64651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7778607-FB34-AF0C-4AA9-8AE5B274A4CA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D9CEFC0C-45FD-6153-069F-399359297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3B579E91-39CB-D2DB-FD94-A60A710F8DB3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9A946623-2622-C7EA-EACA-AA7335ABA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2649" y="811641"/>
            <a:ext cx="8728265" cy="199478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F316BE07-71D2-D735-F58B-2255392C8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925" y="3150355"/>
            <a:ext cx="9497750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20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3CCA1-5408-40D4-0710-609A0E4B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BC5C038A-31D3-238A-FAC6-868756B660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711809D-EDB0-5205-B094-766810FAB0DF}"/>
              </a:ext>
            </a:extLst>
          </p:cNvPr>
          <p:cNvSpPr/>
          <p:nvPr/>
        </p:nvSpPr>
        <p:spPr>
          <a:xfrm>
            <a:off x="1270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A2DF771-80D7-773F-59E6-004F296673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2FFD724-7AE9-E620-A337-89E4C6065E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E0B56A7B-3C54-B04D-6068-0FABEDDB2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50116AB-44EC-C72D-6C82-565FD2B38075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CBC47BD7-0C93-FAD0-2D95-51D2AEEB9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72" y="356035"/>
            <a:ext cx="1612167" cy="1612167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1B969F50-6F3A-9C56-4E0B-3C151E0192E4}"/>
              </a:ext>
            </a:extLst>
          </p:cNvPr>
          <p:cNvSpPr txBox="1"/>
          <p:nvPr/>
        </p:nvSpPr>
        <p:spPr>
          <a:xfrm>
            <a:off x="132494" y="1968202"/>
            <a:ext cx="297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</a:rPr>
              <a:t>Application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Load</a:t>
            </a:r>
            <a:r>
              <a:rPr lang="pt-BR" b="1" dirty="0">
                <a:solidFill>
                  <a:schemeClr val="bg1"/>
                </a:solidFill>
              </a:rPr>
              <a:t> Balance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7F1CFA1-AEB0-C02F-F923-7D9984C29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500" y="296671"/>
            <a:ext cx="5378062" cy="22888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48670B0-BE3F-DD83-A5D6-E6503B12C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3700" y="2740115"/>
            <a:ext cx="6513024" cy="191375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2889F4C-D718-BC53-AC85-76F8D3564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096" y="4714647"/>
            <a:ext cx="6936645" cy="1969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17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AD289-CE05-328D-1152-4C44D8E79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71E9EFC8-EABB-1975-0A47-66A7B63F4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AF29A01-3D4D-4E4A-FCB4-14588DB6D0D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E7186DF9-BEA8-D773-BFB0-240B03238C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267E9AB-5542-29DA-C4BA-D6769AAFED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89986A8-DD9A-87CC-662C-9850B749C2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01E72A9-B253-FA38-895D-A35ACEE2B88B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B6FDC8FE-329C-3053-1778-34A85852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33550"/>
            <a:ext cx="2213799" cy="16603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B7F70CD5-16C1-EC48-E36E-A1BFBB5422C0}"/>
              </a:ext>
            </a:extLst>
          </p:cNvPr>
          <p:cNvSpPr txBox="1"/>
          <p:nvPr/>
        </p:nvSpPr>
        <p:spPr>
          <a:xfrm>
            <a:off x="965369" y="2156767"/>
            <a:ext cx="83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RDS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E6A483-6180-E78B-0D42-686119D2DAEB}"/>
              </a:ext>
            </a:extLst>
          </p:cNvPr>
          <p:cNvSpPr txBox="1"/>
          <p:nvPr/>
        </p:nvSpPr>
        <p:spPr>
          <a:xfrm>
            <a:off x="3263899" y="774976"/>
            <a:ext cx="441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Criar uma instância do MySQL em um serviço gerenciável pela AWS.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E951D73-8D4F-0DEF-BBFD-BCE09279FD78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E96BBF5-0F44-956B-1FA2-2F19E1324221}"/>
              </a:ext>
            </a:extLst>
          </p:cNvPr>
          <p:cNvSpPr txBox="1"/>
          <p:nvPr/>
        </p:nvSpPr>
        <p:spPr>
          <a:xfrm>
            <a:off x="3263899" y="1526053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Será responsável por criar tabelas e guardar nossos produtos dentro dessa tabela.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37513B5F-B054-2623-F44E-508C1D1DB6B7}"/>
              </a:ext>
            </a:extLst>
          </p:cNvPr>
          <p:cNvSpPr/>
          <p:nvPr/>
        </p:nvSpPr>
        <p:spPr>
          <a:xfrm>
            <a:off x="2528154" y="1548308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0CDBCF1F-BF07-F72E-3EEF-D2C22F755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" y="2676848"/>
            <a:ext cx="7190876" cy="197684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82EB9622-6291-A333-A81B-E7165B4F3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030" y="4788498"/>
            <a:ext cx="7373660" cy="187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6973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36637-7EFE-DDEA-FFB4-E5C9122B8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C919DC5A-8CD3-676C-8264-E79055BA4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BAA38D9-03B2-D41C-03D9-FD72C16165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A8ECD6A-E2FB-B29E-94E0-7B50D11730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87AD16D1-0405-2B4E-EFC5-E6CA892495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D359C71-C7E1-375C-022F-C42F1B2F58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9E0EF97-7B30-3000-02E7-EA82A626DD48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D23A2E6F-0AE6-90DC-5588-65BD7A008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33550"/>
            <a:ext cx="2213799" cy="16603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C9C8896A-D48A-1999-3B36-45BEFECB3D0F}"/>
              </a:ext>
            </a:extLst>
          </p:cNvPr>
          <p:cNvSpPr txBox="1"/>
          <p:nvPr/>
        </p:nvSpPr>
        <p:spPr>
          <a:xfrm>
            <a:off x="965369" y="2156767"/>
            <a:ext cx="83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RDS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63B2567-A62E-00C3-51D7-FC992FEF5683}"/>
              </a:ext>
            </a:extLst>
          </p:cNvPr>
          <p:cNvSpPr txBox="1"/>
          <p:nvPr/>
        </p:nvSpPr>
        <p:spPr>
          <a:xfrm>
            <a:off x="3263899" y="774976"/>
            <a:ext cx="4416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Criar uma instância do MySQL em um serviço gerenciável pela AWS.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86194B2-1D24-40E3-D92F-6CCD2643B7E2}"/>
              </a:ext>
            </a:extLst>
          </p:cNvPr>
          <p:cNvSpPr/>
          <p:nvPr/>
        </p:nvSpPr>
        <p:spPr>
          <a:xfrm>
            <a:off x="2528154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6EA6581-A9A1-3613-2763-318FEA460CA9}"/>
              </a:ext>
            </a:extLst>
          </p:cNvPr>
          <p:cNvSpPr txBox="1"/>
          <p:nvPr/>
        </p:nvSpPr>
        <p:spPr>
          <a:xfrm>
            <a:off x="3263899" y="1526053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Será responsável por criar tabelas e guardar nossos produtos dentro dessa tabela.</a:t>
            </a:r>
          </a:p>
        </p:txBody>
      </p:sp>
      <p:sp>
        <p:nvSpPr>
          <p:cNvPr id="13" name="Seta: para a Direita 12">
            <a:extLst>
              <a:ext uri="{FF2B5EF4-FFF2-40B4-BE49-F238E27FC236}">
                <a16:creationId xmlns:a16="http://schemas.microsoft.com/office/drawing/2014/main" id="{10F8AA2F-5CD2-2F79-2502-83F42CE7D851}"/>
              </a:ext>
            </a:extLst>
          </p:cNvPr>
          <p:cNvSpPr/>
          <p:nvPr/>
        </p:nvSpPr>
        <p:spPr>
          <a:xfrm>
            <a:off x="2528154" y="1548308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5EA743-16D5-F60B-1F56-DFB0ECA33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4506" y="2540005"/>
            <a:ext cx="7998188" cy="398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447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49C910-32AF-5E31-F87C-4E94A126F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1E7A29F8-70B8-BAF0-B469-85A9B42CC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53998A3-C4D6-98E5-0428-01B7F1EA67E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EDB5D3CC-209E-AE36-1066-AE71EBAE3C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E7B94B75-E039-F3D7-FC8E-654B8F2B83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D3DC253F-AE60-74F1-9026-521748C451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69F50A-0A28-0177-BD1B-7DB50DF1ADFE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6BEF7439-5E3B-2D67-E025-EBA558A8E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33550"/>
            <a:ext cx="2213799" cy="166035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8F093CB3-98A9-0D27-92A9-C2BD1C27CDF0}"/>
              </a:ext>
            </a:extLst>
          </p:cNvPr>
          <p:cNvSpPr txBox="1"/>
          <p:nvPr/>
        </p:nvSpPr>
        <p:spPr>
          <a:xfrm>
            <a:off x="965369" y="2156767"/>
            <a:ext cx="838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RDS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D56147-3AC0-6D1D-E27C-118AA07D0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2206" y="176040"/>
            <a:ext cx="7119187" cy="221155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364EBB5-54B8-B133-7984-127B8C18B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199" y="2455417"/>
            <a:ext cx="8385493" cy="194716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DEC4F2C-C54C-3D58-4033-5680CF9B68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298" y="4523668"/>
            <a:ext cx="5368101" cy="215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225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0843A-EBAF-6B22-31A8-C33025FA3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9B62DA9C-AB94-DB76-6D80-0423B7EA4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5DC0E89-F504-5FCE-A19B-DBFBD1EF8F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1F542B7B-D874-2EF4-CBCB-2F9F849BD0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E77D22FD-E9C5-BA19-DF43-5DA37D5BAB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AB12A468-E659-FD52-D37F-3AD7F595CA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285ACC5-A813-AA18-B714-EE267E24BC85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3E868FC-CADD-F223-4B77-27D33A10FE34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5A6FAB66-2BD0-3282-5979-18B6187E9A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CF8A57F-FF72-4262-1CBD-F4749CF271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4980" y="495587"/>
            <a:ext cx="7721710" cy="246212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B7DFDCB-56C0-B269-ECF3-8CE3419E2F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4356" y="3309593"/>
            <a:ext cx="7582958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6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6F992-4EDA-BDBC-66E0-6ECC282C1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F8E99B60-B2F9-C9A8-0E41-54FF0D2C8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9491481-13A2-9F14-1A34-AAB60DD139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A218004-266C-FEB5-FFCF-1707B86628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79F165EB-F2A6-CDAF-26F4-49BB4DB9FE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FEAAD8A3-2588-58DB-40A8-9CF263677F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2B633F2-3185-02DD-3C5F-A1256CE7AC25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6E87261-C341-EC76-F09A-204B00625BF8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0FBEA9B-90C9-3EFD-E309-DFC9D799B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B822C22-47A4-58FB-2070-0DE0A1BF4B1F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1º Etapa: Criação do modelo </a:t>
            </a:r>
            <a:r>
              <a:rPr lang="pt-BR" sz="2400" b="1" dirty="0" err="1">
                <a:solidFill>
                  <a:schemeClr val="bg1"/>
                </a:solidFill>
              </a:rPr>
              <a:t>Product</a:t>
            </a:r>
            <a:endParaRPr lang="pt-BR" sz="14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257F277-FEA8-0164-2A81-EDA035B8D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1225903"/>
            <a:ext cx="4372585" cy="507753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38552CD-2E89-C5E9-8CEB-C1EF00C1A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5815" y="2092117"/>
            <a:ext cx="2991267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8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476B0-5602-D639-8663-0BF3B1C2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4A05BC3-3490-7B60-58BE-52AEE95C8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CCA0777-6CEF-BD86-FE88-2310319978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D199AAA1-BE5F-1C65-6FE8-E242F33A47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D09D5AB3-3342-AF5E-ABF4-411858501F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2C07631-A4F5-D8C4-AF8F-32FB658991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840F885-A46A-7CFD-E2DC-6DC1B0BC0A96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D7C8CF6-B67B-04DC-EC58-149B07A0DFCB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C8954CA3-19DA-6326-BEB1-A2B762112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9D93E9E-749A-0535-F4C7-78626888C2A5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2º Etapa: Criação </a:t>
            </a:r>
            <a:r>
              <a:rPr lang="pt-BR" sz="2400" b="1" dirty="0" err="1">
                <a:solidFill>
                  <a:schemeClr val="bg1"/>
                </a:solidFill>
              </a:rPr>
              <a:t>ProductRepository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2B48C86-F462-B40F-0957-E3D1A40357C0}"/>
              </a:ext>
            </a:extLst>
          </p:cNvPr>
          <p:cNvSpPr txBox="1"/>
          <p:nvPr/>
        </p:nvSpPr>
        <p:spPr>
          <a:xfrm>
            <a:off x="3579919" y="648439"/>
            <a:ext cx="564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Interface responsável por a conexão com o Banco de Dados e trazer métodos com as operações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5EC202D-D00D-2F29-FE4C-3754398FD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50" y="2348197"/>
            <a:ext cx="3326850" cy="3559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178C0B0-C571-BB7F-C3E1-2C718A81A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7254" y="3190672"/>
            <a:ext cx="7101629" cy="12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451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3D813-EE44-D5EE-6D79-99EB7B60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54E0C427-C854-1D7E-9D7D-F7C19828B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6982809-E8BD-4FC1-806F-CE7683DAF51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EA451F23-E30A-592F-2F4B-17B1EE41B2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9AE36FE-63F4-2035-0031-70E10869A5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67CBAD9D-D908-3D75-28F0-7CEEB96C238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12064A13-E646-5BB9-EF63-49085B56E210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3D6719A-ACD2-3B1F-8122-C991DA3A5959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A80D05D3-95C2-3E31-EBDD-FD56351FD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44DF353-22F6-6554-657B-2421D3AB3D93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3º Etapa: Criação </a:t>
            </a:r>
            <a:r>
              <a:rPr lang="pt-BR" sz="2400" b="1" dirty="0" err="1">
                <a:solidFill>
                  <a:schemeClr val="bg1"/>
                </a:solidFill>
              </a:rPr>
              <a:t>ProductController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9147A0-624E-A063-1FE6-8B428890EFF7}"/>
              </a:ext>
            </a:extLst>
          </p:cNvPr>
          <p:cNvSpPr txBox="1"/>
          <p:nvPr/>
        </p:nvSpPr>
        <p:spPr>
          <a:xfrm>
            <a:off x="3579919" y="648439"/>
            <a:ext cx="5641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Inserindo e mapeando as operações que a classe poderá fazer com o </a:t>
            </a:r>
            <a:r>
              <a:rPr lang="pt-BR" b="1" dirty="0" err="1">
                <a:solidFill>
                  <a:schemeClr val="bg1"/>
                </a:solidFill>
              </a:rPr>
              <a:t>Controller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Rest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7871B80-A69C-0048-2E44-26499C206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133" y="2482675"/>
            <a:ext cx="2676899" cy="327705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2C6F9FC-E917-B5D2-C22C-9F7E85DBD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200" y="2706543"/>
            <a:ext cx="7154273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23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7184D-3590-0215-8E77-930F08E67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9D17C129-1622-A7E5-5401-BCD545867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7B15F99-9661-3E9D-385E-A36C89942B8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A4B6B383-81E6-BDF3-EDBD-BDEB0564890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1DE4BC7-5343-B3A1-4330-B4CE11B366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86A32665-53DA-488E-3EC2-B225B4A7F2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83E8253A-08E6-A24B-AD8D-682C2A425FBF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3367EC8F-C381-3A9F-7B3E-6763C315C83A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14E1ED8C-FBD4-F6F7-73B4-B1CB51EA1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EBB290C-7190-7C67-7C21-DF87B7C7DA70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accent2"/>
                </a:solidFill>
              </a:rPr>
              <a:t>C</a:t>
            </a:r>
            <a:r>
              <a:rPr lang="pt-BR" sz="2400" b="1" dirty="0" err="1">
                <a:solidFill>
                  <a:schemeClr val="bg1"/>
                </a:solidFill>
              </a:rPr>
              <a:t>rud</a:t>
            </a:r>
            <a:r>
              <a:rPr lang="pt-BR" sz="2400" b="1" dirty="0">
                <a:solidFill>
                  <a:schemeClr val="bg1"/>
                </a:solidFill>
              </a:rPr>
              <a:t> - CREATE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18BC7C6-8943-7525-6A58-B3B4B5B8CFD1}"/>
              </a:ext>
            </a:extLst>
          </p:cNvPr>
          <p:cNvSpPr txBox="1"/>
          <p:nvPr/>
        </p:nvSpPr>
        <p:spPr>
          <a:xfrm>
            <a:off x="3579918" y="648440"/>
            <a:ext cx="6021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Operação de inserção de registro na tabela relacional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6D18B0D-6487-8440-DE2B-385543F59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741" y="1330100"/>
            <a:ext cx="7430537" cy="173379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EE4002E-875E-6E5A-51DB-C0FB1D2B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741" y="3276600"/>
            <a:ext cx="6921159" cy="324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1816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F2C1-A888-89C0-DE2D-BA1CD760B8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DD6FF2F8-6DB6-65A8-9713-C7EC6050D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57794E2-2904-9495-7830-3AC70C936C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A5AE47A5-C403-EC45-E6C4-58A1412799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84B1F244-F81B-61E5-5A40-9FA0002A2FA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FE88562-81B1-1501-6146-C88EFD42CCB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363527A-90D4-8264-E49A-1AD12F8CFF43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6ACFAB5-9120-F684-FA58-38128B4DF4F6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BEA5D354-C3FD-32B9-DAE6-C23BE31DB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75" y="2103567"/>
            <a:ext cx="3486275" cy="23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7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0DFB3-4565-A1AE-D610-8D3AECCC6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6F43AA1E-028E-2898-3145-EF46D44CA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6057CF5-975F-2CDE-F8FF-AF7D76F3D8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699236D8-2AA5-C9AA-C8DF-EBA0C2E284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9925A6E4-3041-D619-71E1-A71B80339F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7E7D10A-30FD-7FB5-FC9E-54C146A551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232B8D5-DE1E-8E8F-0343-0C8BF6ADD2E0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9347F0D-2320-8D7E-019E-D7F0C37A4708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EB6B449F-E3BA-821A-3CF5-6B526521C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118E6F8-D958-C62E-E50B-880220206C37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</a:t>
            </a:r>
            <a:r>
              <a:rPr lang="pt-BR" sz="2400" b="1" dirty="0" err="1">
                <a:solidFill>
                  <a:schemeClr val="accent2"/>
                </a:solidFill>
              </a:rPr>
              <a:t>R</a:t>
            </a:r>
            <a:r>
              <a:rPr lang="pt-BR" sz="2400" b="1" dirty="0" err="1">
                <a:solidFill>
                  <a:schemeClr val="bg1"/>
                </a:solidFill>
              </a:rPr>
              <a:t>ud</a:t>
            </a:r>
            <a:r>
              <a:rPr lang="pt-BR" sz="2400" b="1" dirty="0">
                <a:solidFill>
                  <a:schemeClr val="bg1"/>
                </a:solidFill>
              </a:rPr>
              <a:t> - REQUEST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DC34533-2A70-E0F9-EB80-A47DF86750AA}"/>
              </a:ext>
            </a:extLst>
          </p:cNvPr>
          <p:cNvSpPr txBox="1"/>
          <p:nvPr/>
        </p:nvSpPr>
        <p:spPr>
          <a:xfrm>
            <a:off x="3579919" y="648439"/>
            <a:ext cx="56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Operação para retornar um registro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82E3547-E13C-6BA3-D94C-51EC4DF2C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12" y="2297110"/>
            <a:ext cx="5639587" cy="3705742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0CE655D-0BBF-B662-8AED-38CAC5F81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587507"/>
            <a:ext cx="5734850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98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F1D6B-0255-66A0-DA30-3AF051013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6620E650-4231-3C64-91D9-566AAEB70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63D6457-BD33-BEAC-2E31-2644DC3A464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ABD6FA0-A071-8677-9E6F-AC231358652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4A20F2B-C04B-9043-3CC7-96C196D6C2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487519B3-1FA2-B064-9CC3-BE4DB609FC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C161A2B-962B-0D37-EE2A-3F0F6D7F848A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8495E68-7B74-8216-EE05-4DFCB3AC3158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DBAB0BE2-BB50-9FB5-26AF-FF7DCE3CF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E9F29FE-C63F-930C-42A9-2DFFE7882C78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</a:t>
            </a:r>
            <a:r>
              <a:rPr lang="pt-BR" sz="2400" b="1" dirty="0" err="1">
                <a:solidFill>
                  <a:schemeClr val="accent2"/>
                </a:solidFill>
              </a:rPr>
              <a:t>R</a:t>
            </a:r>
            <a:r>
              <a:rPr lang="pt-BR" sz="2400" b="1" dirty="0" err="1">
                <a:solidFill>
                  <a:schemeClr val="bg1"/>
                </a:solidFill>
              </a:rPr>
              <a:t>ud</a:t>
            </a:r>
            <a:r>
              <a:rPr lang="pt-BR" sz="2400" b="1" dirty="0">
                <a:solidFill>
                  <a:schemeClr val="bg1"/>
                </a:solidFill>
              </a:rPr>
              <a:t> - REQUEST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3D697B6-DC73-3DDB-E128-64C6272C78F4}"/>
              </a:ext>
            </a:extLst>
          </p:cNvPr>
          <p:cNvSpPr txBox="1"/>
          <p:nvPr/>
        </p:nvSpPr>
        <p:spPr>
          <a:xfrm>
            <a:off x="3579919" y="648439"/>
            <a:ext cx="56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Operação para retornar um registro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03EF53C-3BAC-1DB7-9166-8F7EE0202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782" y="1158463"/>
            <a:ext cx="8896616" cy="515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137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E1771-5099-15E1-E6BF-8815752FFA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AD2007F5-70CD-FB7F-FAEF-F6C800384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C2139BC-110E-7C7F-9376-8981661FD5A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4428F7B8-45D6-E608-0648-0CD90A640E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A4866675-DF2A-E4C1-4241-FD8DAD87AA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89B85703-FBB6-5309-3ABA-27168BC358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C00E8242-7AE5-5D26-0D5A-0C4F2959816F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504C78BA-1A90-437C-C19D-167321FF6E5A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54D51EF1-FEC0-260E-39D1-AB0F0776C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CAB3307-678A-2FB0-81E5-CAF6C073CFE8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cr</a:t>
            </a:r>
            <a:r>
              <a:rPr lang="pt-BR" sz="2400" b="1" dirty="0" err="1">
                <a:solidFill>
                  <a:schemeClr val="accent2"/>
                </a:solidFill>
              </a:rPr>
              <a:t>U</a:t>
            </a:r>
            <a:r>
              <a:rPr lang="pt-BR" sz="2400" b="1" dirty="0" err="1">
                <a:solidFill>
                  <a:schemeClr val="bg1"/>
                </a:solidFill>
              </a:rPr>
              <a:t>d</a:t>
            </a:r>
            <a:r>
              <a:rPr lang="pt-BR" sz="2400" b="1" dirty="0">
                <a:solidFill>
                  <a:schemeClr val="bg1"/>
                </a:solidFill>
              </a:rPr>
              <a:t> - UPDATE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102A7B1-6A6C-502A-12BF-9487DBDA5778}"/>
              </a:ext>
            </a:extLst>
          </p:cNvPr>
          <p:cNvSpPr txBox="1"/>
          <p:nvPr/>
        </p:nvSpPr>
        <p:spPr>
          <a:xfrm>
            <a:off x="3579919" y="648439"/>
            <a:ext cx="56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Operação para atualizar um registro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F10D6821-50CD-37AE-A89D-9982FD4CE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458" y="1094582"/>
            <a:ext cx="6062742" cy="22582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8069419-EDF5-802F-E50C-1201EED79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64" y="3527342"/>
            <a:ext cx="7340600" cy="305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98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3AB2C-553D-56FD-FFC0-D378A2C46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28D4DD1A-5C5D-F71B-D63D-3F837DA26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D8EC78E-EDFF-11C4-8D10-BB18265447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4C750744-0DFA-FE87-95C1-DA9EA6207F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E3A48A2B-3977-19AD-8E15-394DD681A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466AC843-7C83-5069-7F61-75BDF1CA2BA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D3E6375-E2D5-E8A8-F961-E2B283C773DD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5097987-FD4B-AF82-36C4-10FC82453BCA}"/>
              </a:ext>
            </a:extLst>
          </p:cNvPr>
          <p:cNvSpPr txBox="1"/>
          <p:nvPr/>
        </p:nvSpPr>
        <p:spPr>
          <a:xfrm>
            <a:off x="705106" y="201045"/>
            <a:ext cx="1847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2" name="Imagem 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09AFFE84-264E-0FC8-504F-24090FE63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12" y="734733"/>
            <a:ext cx="2056717" cy="107977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2523C73-9AEA-B59C-A06B-B1F20DF4519C}"/>
              </a:ext>
            </a:extLst>
          </p:cNvPr>
          <p:cNvSpPr txBox="1"/>
          <p:nvPr/>
        </p:nvSpPr>
        <p:spPr>
          <a:xfrm>
            <a:off x="3629238" y="273068"/>
            <a:ext cx="5641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chemeClr val="bg1"/>
                </a:solidFill>
              </a:rPr>
              <a:t>cru</a:t>
            </a:r>
            <a:r>
              <a:rPr lang="pt-BR" sz="2400" b="1" dirty="0" err="1">
                <a:solidFill>
                  <a:schemeClr val="accent2"/>
                </a:solidFill>
              </a:rPr>
              <a:t>D</a:t>
            </a:r>
            <a:r>
              <a:rPr lang="pt-BR" sz="2400" b="1" dirty="0">
                <a:solidFill>
                  <a:schemeClr val="bg1"/>
                </a:solidFill>
              </a:rPr>
              <a:t> - DELETE</a:t>
            </a:r>
            <a:endParaRPr lang="pt-BR" sz="1400" b="1" dirty="0">
              <a:solidFill>
                <a:schemeClr val="bg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70F6F06-1C45-4C54-A50F-6C08037F9067}"/>
              </a:ext>
            </a:extLst>
          </p:cNvPr>
          <p:cNvSpPr txBox="1"/>
          <p:nvPr/>
        </p:nvSpPr>
        <p:spPr>
          <a:xfrm>
            <a:off x="3579919" y="648439"/>
            <a:ext cx="564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Operação para deletar um registro</a:t>
            </a:r>
            <a:endParaRPr lang="pt-BR" sz="1100" b="1" dirty="0">
              <a:solidFill>
                <a:schemeClr val="bg1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60C60C0-A177-15F6-BA57-709D36CA7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782" y="1160130"/>
            <a:ext cx="6311388" cy="270366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A74C0CE-E942-ABB9-1D52-A37EA415FC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644" y="3827390"/>
            <a:ext cx="5342138" cy="266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4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0CF47-2C21-345D-1A32-43A306865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1E8C898D-61A8-83F5-E888-4923B91B3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E7FEABA-934B-A45A-3374-567BB8D9E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EE7DDE5A-5E4A-9DA3-8D4F-F18E42B6EB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64A880B6-9328-1D96-95B4-33A0BBF993C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D55AC4A-3E37-1CC0-866F-57F97169AF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4B0434D1-07BD-BE22-A2D5-0FA0254EB47C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EF40DAEB-9731-C7AB-5FBA-77C186DC2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59" y="914682"/>
            <a:ext cx="858086" cy="892514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7C64BB1D-9EA8-D97B-A49C-C6DD257426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42" y="2439133"/>
            <a:ext cx="965599" cy="965599"/>
          </a:xfrm>
          <a:prstGeom prst="rect">
            <a:avLst/>
          </a:prstGeom>
        </p:spPr>
      </p:pic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88842823-B713-6EB8-C865-958147AF54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14" y="774976"/>
            <a:ext cx="838476" cy="892514"/>
          </a:xfrm>
          <a:prstGeom prst="rect">
            <a:avLst/>
          </a:prstGeom>
        </p:spPr>
      </p:pic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551D6D1F-CD4C-2C74-B9C2-E42B2CD6D2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06" y="2581450"/>
            <a:ext cx="1441433" cy="1081075"/>
          </a:xfrm>
          <a:prstGeom prst="rect">
            <a:avLst/>
          </a:prstGeom>
        </p:spPr>
      </p:pic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C8D720DD-CD3E-B41D-30A4-2218FB711B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65" y="994671"/>
            <a:ext cx="1121712" cy="11305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94F5426-2B6D-C5F4-514E-6624EF4408E4}"/>
              </a:ext>
            </a:extLst>
          </p:cNvPr>
          <p:cNvSpPr txBox="1"/>
          <p:nvPr/>
        </p:nvSpPr>
        <p:spPr>
          <a:xfrm>
            <a:off x="165100" y="2688537"/>
            <a:ext cx="113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EC0C269-6360-D103-B9D8-A709EB63E2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072" y="1807196"/>
            <a:ext cx="3021306" cy="2912365"/>
          </a:xfrm>
          <a:prstGeom prst="rect">
            <a:avLst/>
          </a:prstGeom>
        </p:spPr>
      </p:pic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4251E58C-EEEF-DD6A-A44D-B908283D2F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5" y="4210188"/>
            <a:ext cx="1919602" cy="1079776"/>
          </a:xfrm>
          <a:prstGeom prst="rect">
            <a:avLst/>
          </a:prstGeom>
        </p:spPr>
      </p:pic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42C0DFE9-463F-C2F0-7EAB-FBCF6C1613BA}"/>
              </a:ext>
            </a:extLst>
          </p:cNvPr>
          <p:cNvSpPr/>
          <p:nvPr/>
        </p:nvSpPr>
        <p:spPr>
          <a:xfrm>
            <a:off x="3753050" y="2721878"/>
            <a:ext cx="1339650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F1B5190D-C94C-663C-0097-BBA68DA96398}"/>
              </a:ext>
            </a:extLst>
          </p:cNvPr>
          <p:cNvSpPr/>
          <p:nvPr/>
        </p:nvSpPr>
        <p:spPr>
          <a:xfrm>
            <a:off x="8720304" y="2921932"/>
            <a:ext cx="489204" cy="4594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0D319C10-6E7C-F085-F67F-83C45982CE94}"/>
              </a:ext>
            </a:extLst>
          </p:cNvPr>
          <p:cNvSpPr/>
          <p:nvPr/>
        </p:nvSpPr>
        <p:spPr>
          <a:xfrm>
            <a:off x="10955741" y="2652725"/>
            <a:ext cx="512359" cy="10810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O conteúdo gerado por IA pode estar incorreto.">
            <a:extLst>
              <a:ext uri="{FF2B5EF4-FFF2-40B4-BE49-F238E27FC236}">
                <a16:creationId xmlns:a16="http://schemas.microsoft.com/office/drawing/2014/main" id="{6C7288C8-9B1F-9DBF-7156-411776D41B8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65" y="3905304"/>
            <a:ext cx="930035" cy="93003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386A5DE7-7EEC-1595-6744-41FDC3FFAA8A}"/>
              </a:ext>
            </a:extLst>
          </p:cNvPr>
          <p:cNvSpPr txBox="1"/>
          <p:nvPr/>
        </p:nvSpPr>
        <p:spPr>
          <a:xfrm>
            <a:off x="1661064" y="1895205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VPC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108A1682-B1B3-771B-25A8-F2F8B355BCBF}"/>
              </a:ext>
            </a:extLst>
          </p:cNvPr>
          <p:cNvSpPr txBox="1"/>
          <p:nvPr/>
        </p:nvSpPr>
        <p:spPr>
          <a:xfrm>
            <a:off x="2623841" y="3428076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A83B1B7C-6D92-4311-AEED-7EC4DA7B0C0E}"/>
              </a:ext>
            </a:extLst>
          </p:cNvPr>
          <p:cNvSpPr txBox="1"/>
          <p:nvPr/>
        </p:nvSpPr>
        <p:spPr>
          <a:xfrm>
            <a:off x="4208168" y="1710857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ECS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0383C765-5A37-6BAA-5386-4CFE39A5ED1E}"/>
              </a:ext>
            </a:extLst>
          </p:cNvPr>
          <p:cNvSpPr txBox="1"/>
          <p:nvPr/>
        </p:nvSpPr>
        <p:spPr>
          <a:xfrm>
            <a:off x="3983714" y="5289964"/>
            <a:ext cx="122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FARGATE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F1B95D7-E98D-62E6-D2D8-1E5E96B0195B}"/>
              </a:ext>
            </a:extLst>
          </p:cNvPr>
          <p:cNvSpPr txBox="1"/>
          <p:nvPr/>
        </p:nvSpPr>
        <p:spPr>
          <a:xfrm>
            <a:off x="9529469" y="3746428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RDS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EA60E02-DCE4-EBCE-B1CD-19A4BE50A559}"/>
              </a:ext>
            </a:extLst>
          </p:cNvPr>
          <p:cNvSpPr txBox="1"/>
          <p:nvPr/>
        </p:nvSpPr>
        <p:spPr>
          <a:xfrm>
            <a:off x="10936474" y="2140692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SNS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1CE48BE-3393-0BDB-B55B-4F537BD975A8}"/>
              </a:ext>
            </a:extLst>
          </p:cNvPr>
          <p:cNvSpPr txBox="1"/>
          <p:nvPr/>
        </p:nvSpPr>
        <p:spPr>
          <a:xfrm>
            <a:off x="10721298" y="4737890"/>
            <a:ext cx="930035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3123D93-E1B5-7A6E-8291-D71B91CF1684}"/>
              </a:ext>
            </a:extLst>
          </p:cNvPr>
          <p:cNvSpPr/>
          <p:nvPr/>
        </p:nvSpPr>
        <p:spPr>
          <a:xfrm>
            <a:off x="1422400" y="609600"/>
            <a:ext cx="7843341" cy="54734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38D152F8-E488-E83D-B646-98183C8D1E4E}"/>
              </a:ext>
            </a:extLst>
          </p:cNvPr>
          <p:cNvSpPr/>
          <p:nvPr/>
        </p:nvSpPr>
        <p:spPr>
          <a:xfrm>
            <a:off x="3557398" y="668020"/>
            <a:ext cx="5712919" cy="541500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038918F9-61A9-AFAF-7B73-EECDD9A1C469}"/>
              </a:ext>
            </a:extLst>
          </p:cNvPr>
          <p:cNvSpPr/>
          <p:nvPr/>
        </p:nvSpPr>
        <p:spPr>
          <a:xfrm>
            <a:off x="1296208" y="2721878"/>
            <a:ext cx="925367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6F04C5A6-FBEC-6AF3-B122-789BC64F754B}"/>
              </a:ext>
            </a:extLst>
          </p:cNvPr>
          <p:cNvSpPr/>
          <p:nvPr/>
        </p:nvSpPr>
        <p:spPr>
          <a:xfrm>
            <a:off x="9209372" y="1360939"/>
            <a:ext cx="1257300" cy="4462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199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998A8-822A-4422-0B16-F87C130FC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BBC20682-6C9A-CB9F-1AAB-EA97D6AA5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3136B6-5BB7-B5D5-F36B-30763C1D98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09B9CCDE-32AB-F1CB-0926-33E11024F7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9596AE13-3F97-1A28-971B-C8A274A718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84F58B28-0277-95B1-75E0-E32F1CBFFD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662B6FBB-32D9-4283-EC74-C0ECA02FE713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718434D2-E5A4-0205-F200-3332AD20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5" y="398232"/>
            <a:ext cx="1469356" cy="14809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176B824-BCAA-1E83-B2C5-224AFBE288D1}"/>
              </a:ext>
            </a:extLst>
          </p:cNvPr>
          <p:cNvSpPr txBox="1"/>
          <p:nvPr/>
        </p:nvSpPr>
        <p:spPr>
          <a:xfrm>
            <a:off x="674387" y="1893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SNS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190A8CF-95E3-348B-5B0E-904A5D3C9489}"/>
              </a:ext>
            </a:extLst>
          </p:cNvPr>
          <p:cNvSpPr txBox="1"/>
          <p:nvPr/>
        </p:nvSpPr>
        <p:spPr>
          <a:xfrm>
            <a:off x="3202751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enviar notificações para outros tipos de serviços, servindo como um aplicativo de mensageria.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4372DAB7-7123-1FC0-0CC9-3D7001196B7B}"/>
              </a:ext>
            </a:extLst>
          </p:cNvPr>
          <p:cNvSpPr/>
          <p:nvPr/>
        </p:nvSpPr>
        <p:spPr>
          <a:xfrm>
            <a:off x="2467006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4AD34806-BF9D-2F0D-1C86-83AF0B940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210" y="2495537"/>
            <a:ext cx="5797390" cy="396950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0151BFE-F413-6572-0473-B47A43AD92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466" y="2365145"/>
            <a:ext cx="5150668" cy="112735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5518089A-6672-0DF4-4AC7-9D3B7C91B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4239921"/>
            <a:ext cx="5687158" cy="91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79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34CC1-AEFC-6AA6-D455-240F2F708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55817B17-EA25-D47C-09B9-F0F6E4AA8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117D99C-000F-F540-A795-001A89B2CA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792401E-20DE-F793-76EE-768D52710A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5D44DB2-0650-FA29-BE27-769076A5A8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EF257D3F-166C-8F35-0F34-AD57AF6DAA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C8A4771-4638-8570-D417-415BB7F6ACD8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6A2BFAEC-EC58-5F3A-36A4-3DF552E7E4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5" y="398232"/>
            <a:ext cx="1469356" cy="14809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D2CC91DB-9CDB-08B7-9F9A-098CA3026982}"/>
              </a:ext>
            </a:extLst>
          </p:cNvPr>
          <p:cNvSpPr txBox="1"/>
          <p:nvPr/>
        </p:nvSpPr>
        <p:spPr>
          <a:xfrm>
            <a:off x="674387" y="1893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SNS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FD95F9-D37A-E189-9EB3-9BF2FA00022B}"/>
              </a:ext>
            </a:extLst>
          </p:cNvPr>
          <p:cNvSpPr txBox="1"/>
          <p:nvPr/>
        </p:nvSpPr>
        <p:spPr>
          <a:xfrm>
            <a:off x="3202751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enviar notificações para outros tipos de serviços, servindo como um aplicativo de mensageria.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262EC875-8988-2304-D761-05E9B96203CC}"/>
              </a:ext>
            </a:extLst>
          </p:cNvPr>
          <p:cNvSpPr/>
          <p:nvPr/>
        </p:nvSpPr>
        <p:spPr>
          <a:xfrm>
            <a:off x="2467006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2F9CF7-425F-F1AF-F3FB-5721AB218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738" y="2654134"/>
            <a:ext cx="3505689" cy="36771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71E2C32-5C93-860A-D13D-79EB4E3CA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3165" y="2565510"/>
            <a:ext cx="7456632" cy="376578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6027AB6-5B79-E325-82C2-05A59AFB53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3213" y="1855645"/>
            <a:ext cx="3286584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1291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AF4AD-02A6-0B81-0729-C66642DA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A816C106-DF37-CFA8-6741-201F9D133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D3C37B8-948F-7B0B-B7C8-A6C126B1A9E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BD44DF6B-49E9-BE86-6DD0-61BEC704D1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DD7C994-7DB9-2DC6-9AE8-5CFB345D2C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59CC2B64-AF31-0416-3A4A-0C73D19CC7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CBB69DC-0C9B-A2BE-B57A-7BE27FAFFCE3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1BD1F98C-9C0C-CDBF-FF88-602A31D13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5" y="398232"/>
            <a:ext cx="1469356" cy="14809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D250605-B285-37E9-4EDB-B092D26D6324}"/>
              </a:ext>
            </a:extLst>
          </p:cNvPr>
          <p:cNvSpPr txBox="1"/>
          <p:nvPr/>
        </p:nvSpPr>
        <p:spPr>
          <a:xfrm>
            <a:off x="674387" y="1893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SNS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7E31A23-74F7-8119-1F2A-17EE97DB2472}"/>
              </a:ext>
            </a:extLst>
          </p:cNvPr>
          <p:cNvSpPr txBox="1"/>
          <p:nvPr/>
        </p:nvSpPr>
        <p:spPr>
          <a:xfrm>
            <a:off x="3202751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enviar notificações para outros tipos de serviços, servindo como um aplicativo de mensageria.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80464925-9ABC-76DA-7982-A8D26F767094}"/>
              </a:ext>
            </a:extLst>
          </p:cNvPr>
          <p:cNvSpPr/>
          <p:nvPr/>
        </p:nvSpPr>
        <p:spPr>
          <a:xfrm>
            <a:off x="2467006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ABC325B6-A253-8608-B372-0BFBCE4DDE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1574FDA-EBA6-20AF-56BC-7728EC243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08" y="2940956"/>
            <a:ext cx="2621113" cy="11716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FF0A9BC-0175-1B77-F90D-35661D220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008" y="4760032"/>
            <a:ext cx="5420481" cy="752580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6D04DA03-752F-5507-6C44-D03815A6DF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424" y="1299236"/>
            <a:ext cx="2391109" cy="1448002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7EDE53A8-6125-C335-4934-59E2F33954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9667" y="3053450"/>
            <a:ext cx="2886478" cy="1400370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AC4A240-8C7D-F1F3-04B4-9A0DE3978F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7272" y="4760032"/>
            <a:ext cx="2991267" cy="104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61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D8A96-FB70-30ED-1690-BBE67418C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00E824E5-E06D-076D-CD48-991320D05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FFE3FF-75F7-11DE-CDAE-713991D641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48F62D48-B855-C705-2CD2-31FAB30E8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0C1CF90-203C-8EDA-7CCA-34707F76DA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00B4721A-9AA9-3FCA-63B9-893D35311E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6167E38-4510-2606-DFB1-3DC5ADE76644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7" name="Imagem 16" descr="Ícone&#10;&#10;O conteúdo gerado por IA pode estar incorreto.">
            <a:extLst>
              <a:ext uri="{FF2B5EF4-FFF2-40B4-BE49-F238E27FC236}">
                <a16:creationId xmlns:a16="http://schemas.microsoft.com/office/drawing/2014/main" id="{D4F53836-E208-3D50-9F48-7567E4E8E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25" y="398232"/>
            <a:ext cx="1469356" cy="148092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BAF5D16-3502-FDFD-8CAE-70A1C2497E82}"/>
              </a:ext>
            </a:extLst>
          </p:cNvPr>
          <p:cNvSpPr txBox="1"/>
          <p:nvPr/>
        </p:nvSpPr>
        <p:spPr>
          <a:xfrm>
            <a:off x="674387" y="1893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SNS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9B2474E-EBAE-4DBB-2A55-E1DF87DD9871}"/>
              </a:ext>
            </a:extLst>
          </p:cNvPr>
          <p:cNvSpPr txBox="1"/>
          <p:nvPr/>
        </p:nvSpPr>
        <p:spPr>
          <a:xfrm>
            <a:off x="3202751" y="774976"/>
            <a:ext cx="4416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Permite enviar notificações para outros tipos de serviços, servindo como um aplicativo de mensageria.</a:t>
            </a:r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01DDFF3E-25FA-DC93-ADA9-DD5BF8C11726}"/>
              </a:ext>
            </a:extLst>
          </p:cNvPr>
          <p:cNvSpPr/>
          <p:nvPr/>
        </p:nvSpPr>
        <p:spPr>
          <a:xfrm>
            <a:off x="2467006" y="797231"/>
            <a:ext cx="735745" cy="3556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5DDD7768-45AC-CE87-48F4-18C88BA251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9CABB40-C7C3-B066-984D-93E9DABE7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49" y="1503547"/>
            <a:ext cx="5346700" cy="36256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E5194B-3D5E-FDEE-5BB3-CF8379CBC2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412" y="5479951"/>
            <a:ext cx="11693175" cy="9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8034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6FFCF-1CD2-54F5-AE9D-BB1ED67B9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20E53D9E-8BED-64BF-A47D-B81283779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9DB41F4-11C0-A21A-E5CF-826C3AADE3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FF29ACEE-7B94-F44B-6C57-BAFC38B4F1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34F733B8-1FA7-9508-D185-796B5F924C5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DCF43865-894F-CFF7-DE33-1D94C96CE9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1E0C0B2-3607-275F-AA3E-52E20AD293DE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51D8D7AF-84D3-6418-3332-7CEFE8AA64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459" y="914682"/>
            <a:ext cx="858086" cy="892514"/>
          </a:xfrm>
          <a:prstGeom prst="rect">
            <a:avLst/>
          </a:prstGeom>
        </p:spPr>
      </p:pic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6DB80B1C-85B7-1488-1607-D016DFB89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42" y="2439133"/>
            <a:ext cx="965599" cy="965599"/>
          </a:xfrm>
          <a:prstGeom prst="rect">
            <a:avLst/>
          </a:prstGeom>
        </p:spPr>
      </p:pic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8FCE4CC4-EEEF-F7C2-7D0E-2D9A2B4FA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14" y="774976"/>
            <a:ext cx="838476" cy="892514"/>
          </a:xfrm>
          <a:prstGeom prst="rect">
            <a:avLst/>
          </a:prstGeom>
        </p:spPr>
      </p:pic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137E7B53-7D4F-26E2-2709-6B4EE7791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306" y="2581450"/>
            <a:ext cx="1441433" cy="1081075"/>
          </a:xfrm>
          <a:prstGeom prst="rect">
            <a:avLst/>
          </a:prstGeom>
        </p:spPr>
      </p:pic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3C416830-135B-4825-5E8F-A8271EA3B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65" y="994671"/>
            <a:ext cx="1121712" cy="113054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224B12-9E64-84E1-E3BF-D00B0B9DA8F9}"/>
              </a:ext>
            </a:extLst>
          </p:cNvPr>
          <p:cNvSpPr txBox="1"/>
          <p:nvPr/>
        </p:nvSpPr>
        <p:spPr>
          <a:xfrm>
            <a:off x="165100" y="2688537"/>
            <a:ext cx="113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CRUD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D4BB004-8487-F2FF-5CF4-4BFF8BB5FA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1072" y="1807196"/>
            <a:ext cx="3021306" cy="2912365"/>
          </a:xfrm>
          <a:prstGeom prst="rect">
            <a:avLst/>
          </a:prstGeom>
        </p:spPr>
      </p:pic>
      <p:pic>
        <p:nvPicPr>
          <p:cNvPr id="18" name="Imagem 17" descr="Ícone&#10;&#10;O conteúdo gerado por IA pode estar incorreto.">
            <a:extLst>
              <a:ext uri="{FF2B5EF4-FFF2-40B4-BE49-F238E27FC236}">
                <a16:creationId xmlns:a16="http://schemas.microsoft.com/office/drawing/2014/main" id="{D55A2D23-80DF-3C67-E1BA-036AD968D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85" y="4210188"/>
            <a:ext cx="1919602" cy="1079776"/>
          </a:xfrm>
          <a:prstGeom prst="rect">
            <a:avLst/>
          </a:prstGeom>
        </p:spPr>
      </p:pic>
      <p:sp>
        <p:nvSpPr>
          <p:cNvPr id="29" name="Seta: para a Direita 28">
            <a:extLst>
              <a:ext uri="{FF2B5EF4-FFF2-40B4-BE49-F238E27FC236}">
                <a16:creationId xmlns:a16="http://schemas.microsoft.com/office/drawing/2014/main" id="{86ED710F-FCCF-C877-2436-FA131DB87167}"/>
              </a:ext>
            </a:extLst>
          </p:cNvPr>
          <p:cNvSpPr/>
          <p:nvPr/>
        </p:nvSpPr>
        <p:spPr>
          <a:xfrm>
            <a:off x="3753050" y="2721878"/>
            <a:ext cx="1339650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Seta: para a Direita 29">
            <a:extLst>
              <a:ext uri="{FF2B5EF4-FFF2-40B4-BE49-F238E27FC236}">
                <a16:creationId xmlns:a16="http://schemas.microsoft.com/office/drawing/2014/main" id="{717964FC-48AC-5247-9139-B21C71DA58CC}"/>
              </a:ext>
            </a:extLst>
          </p:cNvPr>
          <p:cNvSpPr/>
          <p:nvPr/>
        </p:nvSpPr>
        <p:spPr>
          <a:xfrm>
            <a:off x="8720304" y="2921932"/>
            <a:ext cx="489204" cy="4594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Seta: para Baixo 31">
            <a:extLst>
              <a:ext uri="{FF2B5EF4-FFF2-40B4-BE49-F238E27FC236}">
                <a16:creationId xmlns:a16="http://schemas.microsoft.com/office/drawing/2014/main" id="{EE0005AB-5811-0CD8-ADD8-3D4ED15BD66F}"/>
              </a:ext>
            </a:extLst>
          </p:cNvPr>
          <p:cNvSpPr/>
          <p:nvPr/>
        </p:nvSpPr>
        <p:spPr>
          <a:xfrm>
            <a:off x="10955741" y="2652725"/>
            <a:ext cx="512359" cy="1081075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6" name="Imagem 35" descr="Ícone&#10;&#10;O conteúdo gerado por IA pode estar incorreto.">
            <a:extLst>
              <a:ext uri="{FF2B5EF4-FFF2-40B4-BE49-F238E27FC236}">
                <a16:creationId xmlns:a16="http://schemas.microsoft.com/office/drawing/2014/main" id="{CB0354A3-D02B-8431-2591-38083ACA71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65" y="3905304"/>
            <a:ext cx="930035" cy="930035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F638907C-4C1E-D268-2AC7-DC613BF9F4B2}"/>
              </a:ext>
            </a:extLst>
          </p:cNvPr>
          <p:cNvSpPr txBox="1"/>
          <p:nvPr/>
        </p:nvSpPr>
        <p:spPr>
          <a:xfrm>
            <a:off x="1661064" y="1895205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VPC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8EE8E777-D0F0-72B3-803C-1E792DEB9BB1}"/>
              </a:ext>
            </a:extLst>
          </p:cNvPr>
          <p:cNvSpPr txBox="1"/>
          <p:nvPr/>
        </p:nvSpPr>
        <p:spPr>
          <a:xfrm>
            <a:off x="2623841" y="3428076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ALB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0C29D5C-FAAC-376B-1479-0E7A5CE3AA78}"/>
              </a:ext>
            </a:extLst>
          </p:cNvPr>
          <p:cNvSpPr txBox="1"/>
          <p:nvPr/>
        </p:nvSpPr>
        <p:spPr>
          <a:xfrm>
            <a:off x="4208168" y="1710857"/>
            <a:ext cx="820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ECS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EA7C4296-35C0-CC0B-66FD-79C0C5598582}"/>
              </a:ext>
            </a:extLst>
          </p:cNvPr>
          <p:cNvSpPr txBox="1"/>
          <p:nvPr/>
        </p:nvSpPr>
        <p:spPr>
          <a:xfrm>
            <a:off x="3983714" y="5289964"/>
            <a:ext cx="122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FARGATE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15E81EE-86F4-78E9-BF75-65B18EE60709}"/>
              </a:ext>
            </a:extLst>
          </p:cNvPr>
          <p:cNvSpPr txBox="1"/>
          <p:nvPr/>
        </p:nvSpPr>
        <p:spPr>
          <a:xfrm>
            <a:off x="9529469" y="3746428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RDS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D606691-2E2E-5979-53C0-F411F86919C5}"/>
              </a:ext>
            </a:extLst>
          </p:cNvPr>
          <p:cNvSpPr txBox="1"/>
          <p:nvPr/>
        </p:nvSpPr>
        <p:spPr>
          <a:xfrm>
            <a:off x="10936474" y="2140692"/>
            <a:ext cx="765659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SNS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FC062E08-B9AF-FB4E-D8EC-5EC4EB7FD454}"/>
              </a:ext>
            </a:extLst>
          </p:cNvPr>
          <p:cNvSpPr txBox="1"/>
          <p:nvPr/>
        </p:nvSpPr>
        <p:spPr>
          <a:xfrm>
            <a:off x="10721298" y="4737890"/>
            <a:ext cx="930035" cy="378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EMAIL</a:t>
            </a: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9513CB62-3032-011D-5DC1-C097B9B3AB29}"/>
              </a:ext>
            </a:extLst>
          </p:cNvPr>
          <p:cNvSpPr/>
          <p:nvPr/>
        </p:nvSpPr>
        <p:spPr>
          <a:xfrm>
            <a:off x="1422400" y="609600"/>
            <a:ext cx="7843341" cy="547342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45035DAC-C1B9-46D4-C76E-DA25A9547638}"/>
              </a:ext>
            </a:extLst>
          </p:cNvPr>
          <p:cNvSpPr/>
          <p:nvPr/>
        </p:nvSpPr>
        <p:spPr>
          <a:xfrm>
            <a:off x="3557398" y="668020"/>
            <a:ext cx="5712919" cy="5415004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para a Direita 25">
            <a:extLst>
              <a:ext uri="{FF2B5EF4-FFF2-40B4-BE49-F238E27FC236}">
                <a16:creationId xmlns:a16="http://schemas.microsoft.com/office/drawing/2014/main" id="{333D965E-C86D-00BC-646C-336A09058AB3}"/>
              </a:ext>
            </a:extLst>
          </p:cNvPr>
          <p:cNvSpPr/>
          <p:nvPr/>
        </p:nvSpPr>
        <p:spPr>
          <a:xfrm>
            <a:off x="1296208" y="2721878"/>
            <a:ext cx="925367" cy="40011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499F9978-E0F6-3D0B-520C-22DEA430E8D8}"/>
              </a:ext>
            </a:extLst>
          </p:cNvPr>
          <p:cNvSpPr/>
          <p:nvPr/>
        </p:nvSpPr>
        <p:spPr>
          <a:xfrm>
            <a:off x="9209372" y="1360939"/>
            <a:ext cx="1257300" cy="44625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468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D344-B8B5-F344-DD09-0FB0C7634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370A0384-15DD-5019-E981-AF9852AB2D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04BB00B-1251-E507-F298-35382E67A03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3BEA7DBA-AE25-73DE-8E85-2A97FA5CB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A467E712-E0B6-64B4-065D-A9F7CB522D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6BDCC092-2EAC-93B4-44DB-C0EDD240A3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F2F554D-403D-1ECE-1470-35A44544969C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AA2F1F77-2F9B-7562-7F18-A573A7E2DD06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52E59F74-EA39-4E2A-BB99-C79F9224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75" y="2103567"/>
            <a:ext cx="3486275" cy="2324183"/>
          </a:xfrm>
          <a:prstGeom prst="rect">
            <a:avLst/>
          </a:prstGeom>
        </p:spPr>
      </p:pic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4299041D-B71F-217F-0A46-D9B60EA9BF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2842933"/>
            <a:ext cx="2056717" cy="107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00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CA4FB-4ACF-8315-FC93-B6B78124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EE40E72E-91A8-EDEA-0FA5-A72400D28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9F099A6-D38E-333C-0F5F-209452B35B7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6C1227E4-8253-00D9-94F7-74832F9842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3A9E8CC7-6ACF-A146-436B-260D2D5BD3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705EFFF8-B795-6716-CD02-ED276651E1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1F7A7A1-D1DB-1EEC-1D11-F21341DEB9FE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BC11B036-B8DD-AE65-17A7-417D4CBE7B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8A51EAA-FFD7-A108-D872-F82EB45E7D67}"/>
              </a:ext>
            </a:extLst>
          </p:cNvPr>
          <p:cNvSpPr txBox="1"/>
          <p:nvPr/>
        </p:nvSpPr>
        <p:spPr>
          <a:xfrm>
            <a:off x="521986" y="513366"/>
            <a:ext cx="3491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PRÓXIMAS </a:t>
            </a:r>
            <a:r>
              <a:rPr lang="pt-BR" sz="2800" b="1" dirty="0">
                <a:solidFill>
                  <a:schemeClr val="accent2"/>
                </a:solidFill>
              </a:rPr>
              <a:t>ETAPAS</a:t>
            </a:r>
            <a:r>
              <a:rPr lang="pt-BR" sz="2800" b="1" dirty="0">
                <a:solidFill>
                  <a:schemeClr val="bg1"/>
                </a:solidFill>
              </a:rPr>
              <a:t>?</a:t>
            </a:r>
            <a:endParaRPr lang="pt-BR" sz="2800" b="1" dirty="0">
              <a:solidFill>
                <a:schemeClr val="accent2"/>
              </a:solidFill>
            </a:endParaRP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8FF11B57-1D0D-20B0-4695-D41375AF5FDA}"/>
              </a:ext>
            </a:extLst>
          </p:cNvPr>
          <p:cNvSpPr/>
          <p:nvPr/>
        </p:nvSpPr>
        <p:spPr>
          <a:xfrm>
            <a:off x="610886" y="1246136"/>
            <a:ext cx="698500" cy="3683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3EC94-9030-37BD-81C0-B985AD7C55BC}"/>
              </a:ext>
            </a:extLst>
          </p:cNvPr>
          <p:cNvSpPr txBox="1"/>
          <p:nvPr/>
        </p:nvSpPr>
        <p:spPr>
          <a:xfrm>
            <a:off x="1346200" y="1178235"/>
            <a:ext cx="5054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dirty="0">
                <a:solidFill>
                  <a:schemeClr val="bg1"/>
                </a:solidFill>
              </a:rPr>
              <a:t>CONSEGUIR FAZER UM OUTRO SERVIÇO, RESPONSÁVEL POR RECEBER AS NOTIFICAÇÕES DO </a:t>
            </a:r>
            <a:r>
              <a:rPr lang="pt-BR" b="1" dirty="0">
                <a:solidFill>
                  <a:schemeClr val="accent2"/>
                </a:solidFill>
              </a:rPr>
              <a:t>SNS</a:t>
            </a:r>
            <a:r>
              <a:rPr lang="pt-BR" b="1" dirty="0">
                <a:solidFill>
                  <a:schemeClr val="bg1"/>
                </a:solidFill>
              </a:rPr>
              <a:t>, ORGANIZÁ-LAS EM FILA COM </a:t>
            </a:r>
            <a:r>
              <a:rPr lang="pt-BR" b="1" dirty="0">
                <a:solidFill>
                  <a:schemeClr val="accent2"/>
                </a:solidFill>
              </a:rPr>
              <a:t>SQS</a:t>
            </a:r>
            <a:r>
              <a:rPr lang="pt-BR" b="1" dirty="0">
                <a:solidFill>
                  <a:schemeClr val="bg1"/>
                </a:solidFill>
              </a:rPr>
              <a:t> E ARMAZENÁ-LAS NO </a:t>
            </a:r>
            <a:r>
              <a:rPr lang="pt-BR" b="1" dirty="0">
                <a:solidFill>
                  <a:schemeClr val="accent2"/>
                </a:solidFill>
              </a:rPr>
              <a:t>DYNAMODB </a:t>
            </a:r>
            <a:r>
              <a:rPr lang="pt-BR" b="1" dirty="0">
                <a:solidFill>
                  <a:schemeClr val="bg1"/>
                </a:solidFill>
              </a:rPr>
              <a:t>PARA UM POSSÍVEL SISTEMA DE RECUPERAÇÃO DE LOGS NO FORMATO JSON.</a:t>
            </a:r>
            <a:endParaRPr lang="pt-BR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652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5035D-FC5A-9339-E56B-C4929DAE0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C0B7BD6D-5C3E-E933-AE63-49AE4DE25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6B87A65-5349-2232-7853-69E6131A826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5FF786DE-9B1F-D7CA-D707-0BAFC36F63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BD296E05-5449-4623-B4F5-152EC8244BF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84D7B24F-0F6A-BCFC-9F66-39B7345A63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E35F14F-1A6A-2AE1-086F-1378EC9A6B5D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A0AEFDC-269B-AFC6-35EA-945830C35518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43A458FE-CE42-2166-3775-A29848AFA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75" y="2103567"/>
            <a:ext cx="3486275" cy="2324183"/>
          </a:xfrm>
          <a:prstGeom prst="rect">
            <a:avLst/>
          </a:prstGeom>
        </p:spPr>
      </p:pic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DB87CAC9-AF67-131D-C73C-3EC7D19AD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2842933"/>
            <a:ext cx="2056717" cy="1079776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BFFFD1D4-7A9F-DAB1-13CC-ECE77F411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74" y="2983327"/>
            <a:ext cx="2619451" cy="79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83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A8763-EC77-DFBA-BA55-371CA551D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E648961F-FFD7-9C26-4D44-72D3BC5A6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7FDD820-C474-23CD-8F47-15AA58716C4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346A3117-5742-5F81-B800-217A5C052F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52DC2423-8EEC-DA15-D14F-6DF528FA0B2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82B5508-8EF6-F057-970B-927C69073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932ACC71-0EEF-314E-59F8-BA704D544ABD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708A83B-BEA5-7AA9-569C-D6E072724F48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784B0A08-3925-1780-76DB-A4467FBA4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75" y="2103567"/>
            <a:ext cx="3486275" cy="2324183"/>
          </a:xfrm>
          <a:prstGeom prst="rect">
            <a:avLst/>
          </a:prstGeom>
        </p:spPr>
      </p:pic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D09DFAF4-5C79-C2A9-85F3-8C68528DB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2842933"/>
            <a:ext cx="2056717" cy="1079776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16B0A475-5B50-1707-EEB6-BC2DDC39E0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74" y="2983327"/>
            <a:ext cx="2619451" cy="794977"/>
          </a:xfrm>
          <a:prstGeom prst="rect">
            <a:avLst/>
          </a:prstGeom>
        </p:spPr>
      </p:pic>
      <p:pic>
        <p:nvPicPr>
          <p:cNvPr id="18" name="Imagem 1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0A48675-5B6F-8ADC-05E3-5CFC4AEA19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41" y="2559930"/>
            <a:ext cx="2438060" cy="139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25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BF87A-E087-BCF7-FEC3-4C06E1BB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DBBFA74C-7890-548B-C8AF-BC508EB35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9CBF502-D5BF-E2CD-BCDA-8B8EF65EFA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9D305A90-0BA7-8E5E-ECDB-686E2FF6404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4DB044E4-F050-4907-B2EA-581D52AA7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D4111582-F686-F54C-DD68-FAE1E477EB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BA14EBB-6A05-D877-F2B9-6A666491C7E4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2604A40-2BA7-E327-474A-C60E2FD4C59F}"/>
              </a:ext>
            </a:extLst>
          </p:cNvPr>
          <p:cNvSpPr txBox="1">
            <a:spLocks/>
          </p:cNvSpPr>
          <p:nvPr/>
        </p:nvSpPr>
        <p:spPr>
          <a:xfrm>
            <a:off x="3181556" y="1204838"/>
            <a:ext cx="6133688" cy="8669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Ferramentas </a:t>
            </a:r>
            <a:r>
              <a:rPr lang="pt-BR" sz="4800" dirty="0">
                <a:solidFill>
                  <a:schemeClr val="accent2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utilizadas</a:t>
            </a:r>
            <a:r>
              <a:rPr lang="pt-BR" sz="48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  <a:endParaRPr lang="pt-BR" sz="4800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Imagem 9" descr="Logotipo&#10;&#10;O conteúdo gerado por IA pode estar incorreto.">
            <a:extLst>
              <a:ext uri="{FF2B5EF4-FFF2-40B4-BE49-F238E27FC236}">
                <a16:creationId xmlns:a16="http://schemas.microsoft.com/office/drawing/2014/main" id="{1854A15E-D46F-1E81-F7BC-D210D5A13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4375" y="2103567"/>
            <a:ext cx="3486275" cy="2324183"/>
          </a:xfrm>
          <a:prstGeom prst="rect">
            <a:avLst/>
          </a:prstGeom>
        </p:spPr>
      </p:pic>
      <p:pic>
        <p:nvPicPr>
          <p:cNvPr id="12" name="Imagem 11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2E3FF5FA-E7E2-D056-3737-CF9DE888E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42" y="2842933"/>
            <a:ext cx="2056717" cy="1079776"/>
          </a:xfrm>
          <a:prstGeom prst="rect">
            <a:avLst/>
          </a:prstGeom>
        </p:spPr>
      </p:pic>
      <p:pic>
        <p:nvPicPr>
          <p:cNvPr id="16" name="Imagem 15" descr="Logotipo&#10;&#10;O conteúdo gerado por IA pode estar incorreto.">
            <a:extLst>
              <a:ext uri="{FF2B5EF4-FFF2-40B4-BE49-F238E27FC236}">
                <a16:creationId xmlns:a16="http://schemas.microsoft.com/office/drawing/2014/main" id="{9DA9F134-D0DB-D5EA-3F12-9EFCFE0C1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74" y="2983327"/>
            <a:ext cx="2619451" cy="794977"/>
          </a:xfrm>
          <a:prstGeom prst="rect">
            <a:avLst/>
          </a:prstGeom>
        </p:spPr>
      </p:pic>
      <p:pic>
        <p:nvPicPr>
          <p:cNvPr id="18" name="Imagem 1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55BCF87-B952-1FF7-6480-C4719C2343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541" y="2559930"/>
            <a:ext cx="2438060" cy="1394399"/>
          </a:xfrm>
          <a:prstGeom prst="rect">
            <a:avLst/>
          </a:prstGeom>
        </p:spPr>
      </p:pic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34ED59F1-235A-3846-EB16-BF16415F7A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865" y="2576556"/>
            <a:ext cx="2419816" cy="136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41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0E4AF-5434-4F21-EDF1-044C306A2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CD757309-C18B-32E8-A1E6-39526D866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415AA93-611A-599D-A437-4642C31ABB7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EB43D759-B8F4-E313-4095-0D4A1B489B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2EADC665-A06D-B9A2-0FEC-2A2E7E6952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1009E4C5-5462-ECBA-2832-EE7082F390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EB7D4CD4-5DA5-38D3-5F87-F27A7A96E941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030DB759-C993-417B-74F3-9268040C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09" y="711062"/>
            <a:ext cx="3567781" cy="200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355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3ED9D-3698-F303-86B0-F5EC3FF3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2DDDED88-E3C5-8132-17CF-626CBBDE41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2601"/>
            <a:ext cx="12192000" cy="812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AB9B068-700C-0594-847A-FFD4F88A70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AutoShape 2" descr="Imagens de Codigo java sem royalties | Depositphotos">
            <a:extLst>
              <a:ext uri="{FF2B5EF4-FFF2-40B4-BE49-F238E27FC236}">
                <a16:creationId xmlns:a16="http://schemas.microsoft.com/office/drawing/2014/main" id="{65453A67-2BF4-F470-141F-8DD94EF736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Imagens de Codigo java sem royalties | Depositphotos">
            <a:extLst>
              <a:ext uri="{FF2B5EF4-FFF2-40B4-BE49-F238E27FC236}">
                <a16:creationId xmlns:a16="http://schemas.microsoft.com/office/drawing/2014/main" id="{D8666362-4476-AAA0-C30C-7042F6ABF1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6" descr="Imagens de Codigo java sem royalties | Depositphotos">
            <a:extLst>
              <a:ext uri="{FF2B5EF4-FFF2-40B4-BE49-F238E27FC236}">
                <a16:creationId xmlns:a16="http://schemas.microsoft.com/office/drawing/2014/main" id="{F3293C60-4AF7-BA72-56B8-0A04A054E1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1100" y="381640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9A5B1B5-1733-CF04-80AE-61FF01A4F0EB}"/>
              </a:ext>
            </a:extLst>
          </p:cNvPr>
          <p:cNvSpPr txBox="1">
            <a:spLocks/>
          </p:cNvSpPr>
          <p:nvPr/>
        </p:nvSpPr>
        <p:spPr>
          <a:xfrm>
            <a:off x="3390901" y="3276600"/>
            <a:ext cx="4075881" cy="1079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accent2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4" name="Imagem 23" descr="Logotipo&#10;&#10;O conteúdo gerado por IA pode estar incorreto.">
            <a:extLst>
              <a:ext uri="{FF2B5EF4-FFF2-40B4-BE49-F238E27FC236}">
                <a16:creationId xmlns:a16="http://schemas.microsoft.com/office/drawing/2014/main" id="{576A3DDD-0824-802F-1CB1-B55AB989F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109" y="711062"/>
            <a:ext cx="3567781" cy="2006876"/>
          </a:xfrm>
          <a:prstGeom prst="rect">
            <a:avLst/>
          </a:prstGeom>
        </p:spPr>
      </p:pic>
      <p:pic>
        <p:nvPicPr>
          <p:cNvPr id="11" name="Imagem 10" descr="Logotipo, Ícone&#10;&#10;O conteúdo gerado por IA pode estar incorreto.">
            <a:extLst>
              <a:ext uri="{FF2B5EF4-FFF2-40B4-BE49-F238E27FC236}">
                <a16:creationId xmlns:a16="http://schemas.microsoft.com/office/drawing/2014/main" id="{0FF9BA0F-BBEF-C6B0-0D95-E2018FFB6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82" y="3108979"/>
            <a:ext cx="1360273" cy="141485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A0C1331-5900-4979-8DF5-2BC60DE12BEF}"/>
              </a:ext>
            </a:extLst>
          </p:cNvPr>
          <p:cNvSpPr txBox="1"/>
          <p:nvPr/>
        </p:nvSpPr>
        <p:spPr>
          <a:xfrm>
            <a:off x="672282" y="4523829"/>
            <a:ext cx="2109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err="1">
                <a:solidFill>
                  <a:schemeClr val="bg1"/>
                </a:solidFill>
              </a:rPr>
              <a:t>Amazon</a:t>
            </a:r>
            <a:r>
              <a:rPr lang="pt-BR" sz="2000" b="1" dirty="0">
                <a:solidFill>
                  <a:schemeClr val="bg1"/>
                </a:solidFill>
              </a:rPr>
              <a:t> </a:t>
            </a:r>
            <a:r>
              <a:rPr lang="pt-BR" sz="2000" b="1" dirty="0">
                <a:solidFill>
                  <a:schemeClr val="accent2"/>
                </a:solidFill>
              </a:rPr>
              <a:t>VPC</a:t>
            </a:r>
          </a:p>
        </p:txBody>
      </p:sp>
      <p:pic>
        <p:nvPicPr>
          <p:cNvPr id="15" name="Imagem 14" descr="Ícone&#10;&#10;O conteúdo gerado por IA pode estar incorreto.">
            <a:extLst>
              <a:ext uri="{FF2B5EF4-FFF2-40B4-BE49-F238E27FC236}">
                <a16:creationId xmlns:a16="http://schemas.microsoft.com/office/drawing/2014/main" id="{4331C822-0950-4F85-A299-14A286136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186" y="3117973"/>
            <a:ext cx="1469356" cy="146935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D00BA10-144B-6D2F-26E6-041618F44CE7}"/>
              </a:ext>
            </a:extLst>
          </p:cNvPr>
          <p:cNvSpPr txBox="1"/>
          <p:nvPr/>
        </p:nvSpPr>
        <p:spPr>
          <a:xfrm>
            <a:off x="3373915" y="4560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ALB</a:t>
            </a:r>
          </a:p>
        </p:txBody>
      </p:sp>
      <p:pic>
        <p:nvPicPr>
          <p:cNvPr id="20" name="Imagem 19" descr="Desenho de uma placa&#10;&#10;O conteúdo gerado por IA pode estar incorreto.">
            <a:extLst>
              <a:ext uri="{FF2B5EF4-FFF2-40B4-BE49-F238E27FC236}">
                <a16:creationId xmlns:a16="http://schemas.microsoft.com/office/drawing/2014/main" id="{AB047210-AE01-65EC-A76E-DCE6CD8764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731" y="3249751"/>
            <a:ext cx="1196937" cy="127407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AFB8C08-F03E-6301-EE84-A077EFB42DB7}"/>
              </a:ext>
            </a:extLst>
          </p:cNvPr>
          <p:cNvSpPr txBox="1"/>
          <p:nvPr/>
        </p:nvSpPr>
        <p:spPr>
          <a:xfrm>
            <a:off x="5652302" y="4570968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ECS</a:t>
            </a: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CAF67C1D-0B31-56FB-A70C-7178CA4AA5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63" y="3158112"/>
            <a:ext cx="1820956" cy="136571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8694DFAB-2A44-EEB1-C4BC-3F25608F98D6}"/>
              </a:ext>
            </a:extLst>
          </p:cNvPr>
          <p:cNvSpPr txBox="1"/>
          <p:nvPr/>
        </p:nvSpPr>
        <p:spPr>
          <a:xfrm>
            <a:off x="7853856" y="4570968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RDS</a:t>
            </a:r>
          </a:p>
        </p:txBody>
      </p:sp>
      <p:pic>
        <p:nvPicPr>
          <p:cNvPr id="27" name="Imagem 26" descr="Ícone&#10;&#10;O conteúdo gerado por IA pode estar incorreto.">
            <a:extLst>
              <a:ext uri="{FF2B5EF4-FFF2-40B4-BE49-F238E27FC236}">
                <a16:creationId xmlns:a16="http://schemas.microsoft.com/office/drawing/2014/main" id="{BC827BA7-BC7C-4231-C01E-C70340873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25" y="3065232"/>
            <a:ext cx="1469356" cy="1480926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E60BD394-64D5-D2AA-1F76-1D8BF8D20EE0}"/>
              </a:ext>
            </a:extLst>
          </p:cNvPr>
          <p:cNvSpPr txBox="1"/>
          <p:nvPr/>
        </p:nvSpPr>
        <p:spPr>
          <a:xfrm>
            <a:off x="10097787" y="4560421"/>
            <a:ext cx="1293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AWS </a:t>
            </a:r>
            <a:r>
              <a:rPr lang="pt-BR" sz="2000" b="1" dirty="0">
                <a:solidFill>
                  <a:schemeClr val="accent2"/>
                </a:solidFill>
              </a:rPr>
              <a:t>SNS</a:t>
            </a:r>
          </a:p>
        </p:txBody>
      </p:sp>
    </p:spTree>
    <p:extLst>
      <p:ext uri="{BB962C8B-B14F-4D97-AF65-F5344CB8AC3E}">
        <p14:creationId xmlns:p14="http://schemas.microsoft.com/office/powerpoint/2010/main" val="26630375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579</Words>
  <Application>Microsoft Office PowerPoint</Application>
  <PresentationFormat>Widescreen</PresentationFormat>
  <Paragraphs>113</Paragraphs>
  <Slides>40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5" baseType="lpstr">
      <vt:lpstr>Aptos</vt:lpstr>
      <vt:lpstr>Aptos Display</vt:lpstr>
      <vt:lpstr>Arial</vt:lpstr>
      <vt:lpstr>Tahoma</vt:lpstr>
      <vt:lpstr>Tema do Office</vt:lpstr>
      <vt:lpstr>CRUD com Java, Spring e AWS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de Oliveira Melo</dc:creator>
  <cp:lastModifiedBy>Leonardo de Oliveira Melo</cp:lastModifiedBy>
  <cp:revision>2</cp:revision>
  <dcterms:created xsi:type="dcterms:W3CDTF">2025-03-24T02:53:31Z</dcterms:created>
  <dcterms:modified xsi:type="dcterms:W3CDTF">2025-03-24T07:35:19Z</dcterms:modified>
</cp:coreProperties>
</file>